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Lst>
  <p:notesMasterIdLst>
    <p:notesMasterId r:id="rId46"/>
  </p:notesMasterIdLst>
  <p:sldIdLst>
    <p:sldId id="475" r:id="rId6"/>
    <p:sldId id="471" r:id="rId7"/>
    <p:sldId id="472" r:id="rId8"/>
    <p:sldId id="344" r:id="rId9"/>
    <p:sldId id="458" r:id="rId10"/>
    <p:sldId id="437" r:id="rId11"/>
    <p:sldId id="459" r:id="rId12"/>
    <p:sldId id="438" r:id="rId13"/>
    <p:sldId id="439" r:id="rId14"/>
    <p:sldId id="440" r:id="rId15"/>
    <p:sldId id="460" r:id="rId16"/>
    <p:sldId id="477" r:id="rId17"/>
    <p:sldId id="418" r:id="rId18"/>
    <p:sldId id="461" r:id="rId19"/>
    <p:sldId id="441" r:id="rId20"/>
    <p:sldId id="435" r:id="rId21"/>
    <p:sldId id="404" r:id="rId22"/>
    <p:sldId id="462" r:id="rId23"/>
    <p:sldId id="442" r:id="rId24"/>
    <p:sldId id="443" r:id="rId25"/>
    <p:sldId id="464" r:id="rId26"/>
    <p:sldId id="444" r:id="rId27"/>
    <p:sldId id="446" r:id="rId28"/>
    <p:sldId id="465" r:id="rId29"/>
    <p:sldId id="447" r:id="rId30"/>
    <p:sldId id="448" r:id="rId31"/>
    <p:sldId id="445" r:id="rId32"/>
    <p:sldId id="449" r:id="rId33"/>
    <p:sldId id="456" r:id="rId34"/>
    <p:sldId id="451" r:id="rId35"/>
    <p:sldId id="466" r:id="rId36"/>
    <p:sldId id="453" r:id="rId37"/>
    <p:sldId id="467" r:id="rId38"/>
    <p:sldId id="454" r:id="rId39"/>
    <p:sldId id="468" r:id="rId40"/>
    <p:sldId id="478" r:id="rId41"/>
    <p:sldId id="427" r:id="rId42"/>
    <p:sldId id="469" r:id="rId43"/>
    <p:sldId id="429" r:id="rId44"/>
    <p:sldId id="47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66FF"/>
    <a:srgbClr val="0033CC"/>
    <a:srgbClr val="FAEBD4"/>
    <a:srgbClr val="4DD13B"/>
    <a:srgbClr val="FFCC00"/>
    <a:srgbClr val="B8F9A9"/>
    <a:srgbClr val="FFFF66"/>
    <a:srgbClr val="33CC33"/>
    <a:srgbClr val="A0D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86482" autoAdjust="0"/>
  </p:normalViewPr>
  <p:slideViewPr>
    <p:cSldViewPr>
      <p:cViewPr varScale="1">
        <p:scale>
          <a:sx n="88" d="100"/>
          <a:sy n="88" d="100"/>
        </p:scale>
        <p:origin x="-1171"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8.xml"/><Relationship Id="rId1" Type="http://schemas.openxmlformats.org/officeDocument/2006/relationships/slide" Target="../slides/slide6.xml"/></Relationships>
</file>

<file path=ppt/diagrams/_rels/data2.xml.rels><?xml version="1.0" encoding="UTF-8" standalone="yes"?>
<Relationships xmlns="http://schemas.openxmlformats.org/package/2006/relationships"><Relationship Id="rId1" Type="http://schemas.openxmlformats.org/officeDocument/2006/relationships/slide" Target="../slides/slide5.xml"/></Relationships>
</file>

<file path=ppt/diagrams/_rels/data3.xml.rels><?xml version="1.0" encoding="UTF-8" standalone="yes"?>
<Relationships xmlns="http://schemas.openxmlformats.org/package/2006/relationships"><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34724-7B9A-46AA-BC5B-72D7CD763A81}" type="doc">
      <dgm:prSet loTypeId="urn:microsoft.com/office/officeart/2005/8/layout/arrow2" loCatId="process" qsTypeId="urn:microsoft.com/office/officeart/2005/8/quickstyle/3d1" qsCatId="3D" csTypeId="urn:microsoft.com/office/officeart/2005/8/colors/colorful5" csCatId="colorful" phldr="1"/>
      <dgm:spPr/>
    </dgm:pt>
    <dgm:pt modelId="{2F0F82B2-0187-454A-8CC7-8C0033EDC43C}">
      <dgm:prSet phldrT="[Text]" custT="1"/>
      <dgm:spPr/>
      <dgm:t>
        <a:bodyPr/>
        <a:lstStyle/>
        <a:p>
          <a:pPr algn="ctr">
            <a:spcBef>
              <a:spcPts val="600"/>
            </a:spcBef>
            <a:spcAft>
              <a:spcPts val="600"/>
            </a:spcAft>
          </a:pPr>
          <a:r>
            <a:rPr lang="vi-VN" sz="2000" b="1" dirty="0">
              <a:solidFill>
                <a:srgbClr val="FF0000"/>
              </a:solidFill>
              <a:latin typeface="+mj-lt"/>
            </a:rPr>
            <a:t>THỰC TRẠNG</a:t>
          </a:r>
        </a:p>
      </dgm:t>
    </dgm:pt>
    <dgm:pt modelId="{DB8CBF45-C5EF-4314-A32A-8AB7D9899843}" type="parTrans" cxnId="{DC85EF0F-8A1D-48F7-95C4-8B18B814D10E}">
      <dgm:prSet/>
      <dgm:spPr/>
      <dgm:t>
        <a:bodyPr/>
        <a:lstStyle/>
        <a:p>
          <a:endParaRPr lang="vi-VN"/>
        </a:p>
      </dgm:t>
    </dgm:pt>
    <dgm:pt modelId="{03E2029A-D35D-4671-8A91-1895C81CEBBB}" type="sibTrans" cxnId="{DC85EF0F-8A1D-48F7-95C4-8B18B814D10E}">
      <dgm:prSet/>
      <dgm:spPr/>
      <dgm:t>
        <a:bodyPr/>
        <a:lstStyle/>
        <a:p>
          <a:endParaRPr lang="vi-VN"/>
        </a:p>
      </dgm:t>
    </dgm:pt>
    <dgm:pt modelId="{262AE3FC-334A-417C-A975-61DD415114A9}">
      <dgm:prSet phldrT="[Text]" custT="1"/>
      <dgm:spPr/>
      <dgm:t>
        <a:bodyPr/>
        <a:lstStyle/>
        <a:p>
          <a:pPr algn="ctr">
            <a:spcBef>
              <a:spcPts val="600"/>
            </a:spcBef>
            <a:spcAft>
              <a:spcPts val="600"/>
            </a:spcAft>
          </a:pPr>
          <a:r>
            <a:rPr lang="vi-VN" sz="2000" b="1" i="0" dirty="0">
              <a:solidFill>
                <a:srgbClr val="FF0000"/>
              </a:solidFill>
              <a:latin typeface="+mj-lt"/>
            </a:rPr>
            <a:t>NGUYÊN NHÂN</a:t>
          </a:r>
        </a:p>
      </dgm:t>
    </dgm:pt>
    <dgm:pt modelId="{0B22449F-4D06-4E69-ACD9-0FA93339E990}" type="parTrans" cxnId="{B886F52A-12CA-44D9-A0DC-CE933B63ACB8}">
      <dgm:prSet/>
      <dgm:spPr/>
      <dgm:t>
        <a:bodyPr/>
        <a:lstStyle/>
        <a:p>
          <a:endParaRPr lang="vi-VN"/>
        </a:p>
      </dgm:t>
    </dgm:pt>
    <dgm:pt modelId="{9BC20040-D8A5-4A3A-A81A-256FB888E89F}" type="sibTrans" cxnId="{B886F52A-12CA-44D9-A0DC-CE933B63ACB8}">
      <dgm:prSet/>
      <dgm:spPr/>
      <dgm:t>
        <a:bodyPr/>
        <a:lstStyle/>
        <a:p>
          <a:endParaRPr lang="vi-VN"/>
        </a:p>
      </dgm:t>
    </dgm:pt>
    <dgm:pt modelId="{720063CD-42F8-49E4-AEEF-A50481E1147D}">
      <dgm:prSet phldrT="[Text]" custT="1"/>
      <dgm:spPr/>
      <dgm:t>
        <a:bodyPr/>
        <a:lstStyle/>
        <a:p>
          <a:pPr algn="ctr">
            <a:spcBef>
              <a:spcPts val="600"/>
            </a:spcBef>
            <a:spcAft>
              <a:spcPts val="600"/>
            </a:spcAft>
          </a:pPr>
          <a:r>
            <a:rPr lang="en-US" sz="2000" b="1" i="0" dirty="0">
              <a:solidFill>
                <a:srgbClr val="FF0000"/>
              </a:solidFill>
              <a:latin typeface="Times New Roman" pitchFamily="18" charset="0"/>
              <a:cs typeface="Times New Roman" pitchFamily="18" charset="0"/>
            </a:rPr>
            <a:t>BIỆN</a:t>
          </a:r>
          <a:r>
            <a:rPr lang="vi-VN" sz="2000" b="1" i="0" dirty="0">
              <a:solidFill>
                <a:srgbClr val="FF0000"/>
              </a:solidFill>
              <a:latin typeface="Times New Roman" pitchFamily="18" charset="0"/>
              <a:cs typeface="Times New Roman" pitchFamily="18" charset="0"/>
            </a:rPr>
            <a:t> </a:t>
          </a:r>
          <a:br>
            <a:rPr lang="vi-VN" sz="2000" b="1" i="0" dirty="0">
              <a:solidFill>
                <a:srgbClr val="FF0000"/>
              </a:solidFill>
              <a:latin typeface="Times New Roman" pitchFamily="18" charset="0"/>
              <a:cs typeface="Times New Roman" pitchFamily="18" charset="0"/>
            </a:rPr>
          </a:br>
          <a:r>
            <a:rPr lang="vi-VN" sz="2000" b="1" i="0" dirty="0">
              <a:solidFill>
                <a:srgbClr val="FF0000"/>
              </a:solidFill>
              <a:latin typeface="Times New Roman" pitchFamily="18" charset="0"/>
              <a:cs typeface="Times New Roman" pitchFamily="18" charset="0"/>
            </a:rPr>
            <a:t>PHÁP</a:t>
          </a:r>
        </a:p>
      </dgm:t>
    </dgm:pt>
    <dgm:pt modelId="{F43BAD1A-6749-4207-B085-F7A9FA489921}" type="parTrans" cxnId="{15C9162B-7536-4BA9-8BD3-866A29A78C0A}">
      <dgm:prSet/>
      <dgm:spPr/>
      <dgm:t>
        <a:bodyPr/>
        <a:lstStyle/>
        <a:p>
          <a:endParaRPr lang="vi-VN"/>
        </a:p>
      </dgm:t>
    </dgm:pt>
    <dgm:pt modelId="{E80AB1F0-DEB1-4ED9-BCAD-D1C783157F85}" type="sibTrans" cxnId="{15C9162B-7536-4BA9-8BD3-866A29A78C0A}">
      <dgm:prSet/>
      <dgm:spPr/>
      <dgm:t>
        <a:bodyPr/>
        <a:lstStyle/>
        <a:p>
          <a:endParaRPr lang="vi-VN"/>
        </a:p>
      </dgm:t>
    </dgm:pt>
    <dgm:pt modelId="{5DC01BD7-6F6C-4F3C-A9B1-07FAF043F050}">
      <dgm:prSet phldrT="[Text]" custT="1"/>
      <dgm:spPr/>
      <dgm:t>
        <a:bodyPr/>
        <a:lstStyle/>
        <a:p>
          <a:pPr>
            <a:spcBef>
              <a:spcPts val="600"/>
            </a:spcBef>
            <a:spcAft>
              <a:spcPts val="600"/>
            </a:spcAft>
          </a:pPr>
          <a:r>
            <a:rPr lang="vi-VN" sz="2000" b="1" dirty="0">
              <a:solidFill>
                <a:srgbClr val="FF0000"/>
              </a:solidFill>
              <a:latin typeface="+mj-lt"/>
            </a:rPr>
            <a:t>HIỆU </a:t>
          </a:r>
          <a:br>
            <a:rPr lang="vi-VN" sz="2000" b="1" dirty="0">
              <a:solidFill>
                <a:srgbClr val="FF0000"/>
              </a:solidFill>
              <a:latin typeface="+mj-lt"/>
            </a:rPr>
          </a:br>
          <a:r>
            <a:rPr lang="vi-VN" sz="2000" b="1" dirty="0">
              <a:solidFill>
                <a:srgbClr val="FF0000"/>
              </a:solidFill>
              <a:latin typeface="+mj-lt"/>
            </a:rPr>
            <a:t>QUẢ</a:t>
          </a:r>
        </a:p>
      </dgm:t>
    </dgm:pt>
    <dgm:pt modelId="{6CA2F08B-10DE-4609-844D-E0CDCFAA0F52}" type="sibTrans" cxnId="{9707C1D0-901C-4811-8E15-427B1816A8A3}">
      <dgm:prSet/>
      <dgm:spPr/>
      <dgm:t>
        <a:bodyPr/>
        <a:lstStyle/>
        <a:p>
          <a:endParaRPr lang="vi-VN"/>
        </a:p>
      </dgm:t>
    </dgm:pt>
    <dgm:pt modelId="{342B6C02-E487-41C2-A33F-F15894198512}" type="parTrans" cxnId="{9707C1D0-901C-4811-8E15-427B1816A8A3}">
      <dgm:prSet/>
      <dgm:spPr/>
      <dgm:t>
        <a:bodyPr/>
        <a:lstStyle/>
        <a:p>
          <a:endParaRPr lang="vi-VN"/>
        </a:p>
      </dgm:t>
    </dgm:pt>
    <dgm:pt modelId="{2CB5D730-483F-479B-AD06-7860CE1C9190}">
      <dgm:prSet phldrT="[Text]" custT="1"/>
      <dgm:spPr/>
      <dgm:t>
        <a:bodyPr/>
        <a:lstStyle/>
        <a:p>
          <a:pPr algn="ctr">
            <a:spcBef>
              <a:spcPts val="600"/>
            </a:spcBef>
            <a:spcAft>
              <a:spcPts val="600"/>
            </a:spcAft>
          </a:pPr>
          <a:r>
            <a:rPr lang="vi-VN" sz="2000" b="1" dirty="0">
              <a:solidFill>
                <a:srgbClr val="FF0000"/>
              </a:solidFill>
              <a:latin typeface="+mj-lt"/>
            </a:rPr>
            <a:t>KHẢ NĂNG </a:t>
          </a:r>
          <a:br>
            <a:rPr lang="vi-VN" sz="2000" b="1" dirty="0">
              <a:solidFill>
                <a:srgbClr val="FF0000"/>
              </a:solidFill>
              <a:latin typeface="+mj-lt"/>
            </a:rPr>
          </a:br>
          <a:r>
            <a:rPr lang="vi-VN" sz="2000" b="1" dirty="0">
              <a:solidFill>
                <a:srgbClr val="FF0000"/>
              </a:solidFill>
              <a:latin typeface="+mj-lt"/>
            </a:rPr>
            <a:t>ÁP DỤNG</a:t>
          </a:r>
        </a:p>
      </dgm:t>
    </dgm:pt>
    <dgm:pt modelId="{9A0A9A78-C9E5-4629-8EFF-F5CF40D46B9C}" type="parTrans" cxnId="{7BF840A8-85F3-4A4F-8A4A-B4431A27C9BB}">
      <dgm:prSet/>
      <dgm:spPr/>
      <dgm:t>
        <a:bodyPr/>
        <a:lstStyle/>
        <a:p>
          <a:endParaRPr lang="vi-VN"/>
        </a:p>
      </dgm:t>
    </dgm:pt>
    <dgm:pt modelId="{0266E0D3-F121-4BF6-990A-43F4948CD691}" type="sibTrans" cxnId="{7BF840A8-85F3-4A4F-8A4A-B4431A27C9BB}">
      <dgm:prSet/>
      <dgm:spPr/>
      <dgm:t>
        <a:bodyPr/>
        <a:lstStyle/>
        <a:p>
          <a:endParaRPr lang="vi-VN"/>
        </a:p>
      </dgm:t>
    </dgm:pt>
    <dgm:pt modelId="{0DFABEDC-1133-496C-9AF7-00903C778768}" type="pres">
      <dgm:prSet presAssocID="{26634724-7B9A-46AA-BC5B-72D7CD763A81}" presName="arrowDiagram" presStyleCnt="0">
        <dgm:presLayoutVars>
          <dgm:chMax val="5"/>
          <dgm:dir/>
          <dgm:resizeHandles val="exact"/>
        </dgm:presLayoutVars>
      </dgm:prSet>
      <dgm:spPr/>
    </dgm:pt>
    <dgm:pt modelId="{034A5505-7928-4836-BC1E-B35A53D56278}" type="pres">
      <dgm:prSet presAssocID="{26634724-7B9A-46AA-BC5B-72D7CD763A81}" presName="arrow" presStyleLbl="bgShp" presStyleIdx="0" presStyleCnt="1" custScaleY="91852" custLinFactNeighborX="3120" custLinFactNeighborY="3798"/>
      <dgm:spPr/>
    </dgm:pt>
    <dgm:pt modelId="{48EEFAE6-43E4-4623-8952-A5C717FF772D}" type="pres">
      <dgm:prSet presAssocID="{26634724-7B9A-46AA-BC5B-72D7CD763A81}" presName="arrowDiagram5" presStyleCnt="0"/>
      <dgm:spPr/>
    </dgm:pt>
    <dgm:pt modelId="{3DD1F750-CA44-4614-808C-8D9CA1E007F1}" type="pres">
      <dgm:prSet presAssocID="{2F0F82B2-0187-454A-8CC7-8C0033EDC43C}" presName="bullet5a" presStyleLbl="node1" presStyleIdx="0" presStyleCnt="5"/>
      <dgm:spPr/>
    </dgm:pt>
    <dgm:pt modelId="{8D7EC150-D8D7-44CF-81DE-FBC7083B25FC}" type="pres">
      <dgm:prSet presAssocID="{2F0F82B2-0187-454A-8CC7-8C0033EDC43C}" presName="textBox5a" presStyleLbl="revTx" presStyleIdx="0" presStyleCnt="5" custScaleY="71180" custLinFactNeighborX="-3611" custLinFactNeighborY="9414">
        <dgm:presLayoutVars>
          <dgm:bulletEnabled val="1"/>
        </dgm:presLayoutVars>
      </dgm:prSet>
      <dgm:spPr/>
      <dgm:t>
        <a:bodyPr/>
        <a:lstStyle/>
        <a:p>
          <a:endParaRPr lang="en-US"/>
        </a:p>
      </dgm:t>
    </dgm:pt>
    <dgm:pt modelId="{4FF51907-1CA8-4641-948C-CD79BD593ABE}" type="pres">
      <dgm:prSet presAssocID="{262AE3FC-334A-417C-A975-61DD415114A9}" presName="bullet5b" presStyleLbl="node1" presStyleIdx="1" presStyleCnt="5"/>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4C5AB19-BB97-4BD4-8C61-348EE552A712}" type="pres">
      <dgm:prSet presAssocID="{262AE3FC-334A-417C-A975-61DD415114A9}" presName="textBox5b" presStyleLbl="revTx" presStyleIdx="1" presStyleCnt="5" custFlipVert="0" custScaleY="36720" custLinFactNeighborX="-12608" custLinFactNeighborY="-5600">
        <dgm:presLayoutVars>
          <dgm:bulletEnabled val="1"/>
        </dgm:presLayoutVars>
      </dgm:prSet>
      <dgm:spPr/>
      <dgm:t>
        <a:bodyPr/>
        <a:lstStyle/>
        <a:p>
          <a:endParaRPr lang="en-US"/>
        </a:p>
      </dgm:t>
    </dgm:pt>
    <dgm:pt modelId="{4BEAE9AA-1FBF-4C84-9FD5-7EFC355BA708}" type="pres">
      <dgm:prSet presAssocID="{720063CD-42F8-49E4-AEEF-A50481E1147D}" presName="bullet5c" presStyleLbl="node1" presStyleIdx="2" presStyleCnt="5"/>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6CA8BA7-5145-4573-A6B0-5BCDFEE0C3FF}" type="pres">
      <dgm:prSet presAssocID="{720063CD-42F8-49E4-AEEF-A50481E1147D}" presName="textBox5c" presStyleLbl="revTx" presStyleIdx="2" presStyleCnt="5" custScaleY="23136" custLinFactNeighborX="-26039" custLinFactNeighborY="-20966">
        <dgm:presLayoutVars>
          <dgm:bulletEnabled val="1"/>
        </dgm:presLayoutVars>
      </dgm:prSet>
      <dgm:spPr/>
      <dgm:t>
        <a:bodyPr/>
        <a:lstStyle/>
        <a:p>
          <a:endParaRPr lang="en-US"/>
        </a:p>
      </dgm:t>
    </dgm:pt>
    <dgm:pt modelId="{0F1E9537-7BB8-4493-B0E6-6FBD822DECCD}" type="pres">
      <dgm:prSet presAssocID="{5DC01BD7-6F6C-4F3C-A9B1-07FAF043F050}" presName="bullet5d" presStyleLbl="node1" presStyleIdx="3" presStyleCnt="5"/>
      <dgm:spPr/>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FA0A311-7FB8-40E5-80C7-E72238BECD53}" type="pres">
      <dgm:prSet presAssocID="{5DC01BD7-6F6C-4F3C-A9B1-07FAF043F050}" presName="textBox5d" presStyleLbl="revTx" presStyleIdx="3" presStyleCnt="5" custFlipVert="0" custScaleY="27766" custLinFactNeighborX="-17112" custLinFactNeighborY="-14685">
        <dgm:presLayoutVars>
          <dgm:bulletEnabled val="1"/>
        </dgm:presLayoutVars>
      </dgm:prSet>
      <dgm:spPr/>
      <dgm:t>
        <a:bodyPr/>
        <a:lstStyle/>
        <a:p>
          <a:endParaRPr lang="en-US"/>
        </a:p>
      </dgm:t>
    </dgm:pt>
    <dgm:pt modelId="{D5518692-3103-43B2-86C4-387E43F51A7B}" type="pres">
      <dgm:prSet presAssocID="{2CB5D730-483F-479B-AD06-7860CE1C9190}" presName="bullet5e" presStyleLbl="node1" presStyleIdx="4" presStyleCnt="5" custLinFactNeighborY="-18595"/>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A920994E-DDD8-4DF9-9A82-81F0EE19940D}" type="pres">
      <dgm:prSet presAssocID="{2CB5D730-483F-479B-AD06-7860CE1C9190}" presName="textBox5e" presStyleLbl="revTx" presStyleIdx="4" presStyleCnt="5" custFlipVert="0" custScaleX="162390" custScaleY="27252" custLinFactNeighborX="-43375" custLinFactNeighborY="-10994">
        <dgm:presLayoutVars>
          <dgm:bulletEnabled val="1"/>
        </dgm:presLayoutVars>
      </dgm:prSet>
      <dgm:spPr/>
      <dgm:t>
        <a:bodyPr/>
        <a:lstStyle/>
        <a:p>
          <a:endParaRPr lang="en-US"/>
        </a:p>
      </dgm:t>
    </dgm:pt>
  </dgm:ptLst>
  <dgm:cxnLst>
    <dgm:cxn modelId="{7BF840A8-85F3-4A4F-8A4A-B4431A27C9BB}" srcId="{26634724-7B9A-46AA-BC5B-72D7CD763A81}" destId="{2CB5D730-483F-479B-AD06-7860CE1C9190}" srcOrd="4" destOrd="0" parTransId="{9A0A9A78-C9E5-4629-8EFF-F5CF40D46B9C}" sibTransId="{0266E0D3-F121-4BF6-990A-43F4948CD691}"/>
    <dgm:cxn modelId="{7576A3F1-5014-47D2-AADD-A8A7C87F24F8}" type="presOf" srcId="{2CB5D730-483F-479B-AD06-7860CE1C9190}" destId="{A920994E-DDD8-4DF9-9A82-81F0EE19940D}" srcOrd="0" destOrd="0" presId="urn:microsoft.com/office/officeart/2005/8/layout/arrow2"/>
    <dgm:cxn modelId="{CF8FDB76-171D-437F-8061-27164172E196}" type="presOf" srcId="{5DC01BD7-6F6C-4F3C-A9B1-07FAF043F050}" destId="{BFA0A311-7FB8-40E5-80C7-E72238BECD53}" srcOrd="0" destOrd="0" presId="urn:microsoft.com/office/officeart/2005/8/layout/arrow2"/>
    <dgm:cxn modelId="{622E0D29-CB7A-484B-B1E5-516BF30FE8B5}" type="presOf" srcId="{26634724-7B9A-46AA-BC5B-72D7CD763A81}" destId="{0DFABEDC-1133-496C-9AF7-00903C778768}" srcOrd="0" destOrd="0" presId="urn:microsoft.com/office/officeart/2005/8/layout/arrow2"/>
    <dgm:cxn modelId="{9707C1D0-901C-4811-8E15-427B1816A8A3}" srcId="{26634724-7B9A-46AA-BC5B-72D7CD763A81}" destId="{5DC01BD7-6F6C-4F3C-A9B1-07FAF043F050}" srcOrd="3" destOrd="0" parTransId="{342B6C02-E487-41C2-A33F-F15894198512}" sibTransId="{6CA2F08B-10DE-4609-844D-E0CDCFAA0F52}"/>
    <dgm:cxn modelId="{A18C6D1A-3509-40DB-BC39-599AB6750BB7}" type="presOf" srcId="{262AE3FC-334A-417C-A975-61DD415114A9}" destId="{84C5AB19-BB97-4BD4-8C61-348EE552A712}" srcOrd="0" destOrd="0" presId="urn:microsoft.com/office/officeart/2005/8/layout/arrow2"/>
    <dgm:cxn modelId="{DC85EF0F-8A1D-48F7-95C4-8B18B814D10E}" srcId="{26634724-7B9A-46AA-BC5B-72D7CD763A81}" destId="{2F0F82B2-0187-454A-8CC7-8C0033EDC43C}" srcOrd="0" destOrd="0" parTransId="{DB8CBF45-C5EF-4314-A32A-8AB7D9899843}" sibTransId="{03E2029A-D35D-4671-8A91-1895C81CEBBB}"/>
    <dgm:cxn modelId="{15C9162B-7536-4BA9-8BD3-866A29A78C0A}" srcId="{26634724-7B9A-46AA-BC5B-72D7CD763A81}" destId="{720063CD-42F8-49E4-AEEF-A50481E1147D}" srcOrd="2" destOrd="0" parTransId="{F43BAD1A-6749-4207-B085-F7A9FA489921}" sibTransId="{E80AB1F0-DEB1-4ED9-BCAD-D1C783157F85}"/>
    <dgm:cxn modelId="{3D88A257-11E2-454E-850F-58F25C8C77DD}" type="presOf" srcId="{720063CD-42F8-49E4-AEEF-A50481E1147D}" destId="{16CA8BA7-5145-4573-A6B0-5BCDFEE0C3FF}" srcOrd="0" destOrd="0" presId="urn:microsoft.com/office/officeart/2005/8/layout/arrow2"/>
    <dgm:cxn modelId="{B886F52A-12CA-44D9-A0DC-CE933B63ACB8}" srcId="{26634724-7B9A-46AA-BC5B-72D7CD763A81}" destId="{262AE3FC-334A-417C-A975-61DD415114A9}" srcOrd="1" destOrd="0" parTransId="{0B22449F-4D06-4E69-ACD9-0FA93339E990}" sibTransId="{9BC20040-D8A5-4A3A-A81A-256FB888E89F}"/>
    <dgm:cxn modelId="{63BF2C9C-C37E-4E6F-B174-E7A0A753AD30}" type="presOf" srcId="{2F0F82B2-0187-454A-8CC7-8C0033EDC43C}" destId="{8D7EC150-D8D7-44CF-81DE-FBC7083B25FC}" srcOrd="0" destOrd="0" presId="urn:microsoft.com/office/officeart/2005/8/layout/arrow2"/>
    <dgm:cxn modelId="{15185EB1-57D4-4286-96C0-43F8E1133083}" type="presParOf" srcId="{0DFABEDC-1133-496C-9AF7-00903C778768}" destId="{034A5505-7928-4836-BC1E-B35A53D56278}" srcOrd="0" destOrd="0" presId="urn:microsoft.com/office/officeart/2005/8/layout/arrow2"/>
    <dgm:cxn modelId="{DD6AAF57-C60D-4B69-B74B-80909045B77A}" type="presParOf" srcId="{0DFABEDC-1133-496C-9AF7-00903C778768}" destId="{48EEFAE6-43E4-4623-8952-A5C717FF772D}" srcOrd="1" destOrd="0" presId="urn:microsoft.com/office/officeart/2005/8/layout/arrow2"/>
    <dgm:cxn modelId="{B091DC3C-28A6-4C5C-A9A0-633DC438AA55}" type="presParOf" srcId="{48EEFAE6-43E4-4623-8952-A5C717FF772D}" destId="{3DD1F750-CA44-4614-808C-8D9CA1E007F1}" srcOrd="0" destOrd="0" presId="urn:microsoft.com/office/officeart/2005/8/layout/arrow2"/>
    <dgm:cxn modelId="{D6D9BB75-28D3-4A8E-9DAB-85776BF95FC5}" type="presParOf" srcId="{48EEFAE6-43E4-4623-8952-A5C717FF772D}" destId="{8D7EC150-D8D7-44CF-81DE-FBC7083B25FC}" srcOrd="1" destOrd="0" presId="urn:microsoft.com/office/officeart/2005/8/layout/arrow2"/>
    <dgm:cxn modelId="{8D26C8CA-1475-44DA-8F04-AD6449B7011F}" type="presParOf" srcId="{48EEFAE6-43E4-4623-8952-A5C717FF772D}" destId="{4FF51907-1CA8-4641-948C-CD79BD593ABE}" srcOrd="2" destOrd="0" presId="urn:microsoft.com/office/officeart/2005/8/layout/arrow2"/>
    <dgm:cxn modelId="{C16734E8-BD06-4F4A-B17B-CEC53AFCA772}" type="presParOf" srcId="{48EEFAE6-43E4-4623-8952-A5C717FF772D}" destId="{84C5AB19-BB97-4BD4-8C61-348EE552A712}" srcOrd="3" destOrd="0" presId="urn:microsoft.com/office/officeart/2005/8/layout/arrow2"/>
    <dgm:cxn modelId="{57E46055-ADC0-4B6F-95BE-7ECAA8BEC21E}" type="presParOf" srcId="{48EEFAE6-43E4-4623-8952-A5C717FF772D}" destId="{4BEAE9AA-1FBF-4C84-9FD5-7EFC355BA708}" srcOrd="4" destOrd="0" presId="urn:microsoft.com/office/officeart/2005/8/layout/arrow2"/>
    <dgm:cxn modelId="{DE92D036-2ED5-4B8A-9174-CE9C306D6060}" type="presParOf" srcId="{48EEFAE6-43E4-4623-8952-A5C717FF772D}" destId="{16CA8BA7-5145-4573-A6B0-5BCDFEE0C3FF}" srcOrd="5" destOrd="0" presId="urn:microsoft.com/office/officeart/2005/8/layout/arrow2"/>
    <dgm:cxn modelId="{D6CE6679-0221-4F2B-9ED3-A496AB4A16F8}" type="presParOf" srcId="{48EEFAE6-43E4-4623-8952-A5C717FF772D}" destId="{0F1E9537-7BB8-4493-B0E6-6FBD822DECCD}" srcOrd="6" destOrd="0" presId="urn:microsoft.com/office/officeart/2005/8/layout/arrow2"/>
    <dgm:cxn modelId="{8692723B-DE7B-4009-90DE-62645FF382A7}" type="presParOf" srcId="{48EEFAE6-43E4-4623-8952-A5C717FF772D}" destId="{BFA0A311-7FB8-40E5-80C7-E72238BECD53}" srcOrd="7" destOrd="0" presId="urn:microsoft.com/office/officeart/2005/8/layout/arrow2"/>
    <dgm:cxn modelId="{4A7F24F8-B52B-4C8E-A308-3DF412319B2E}" type="presParOf" srcId="{48EEFAE6-43E4-4623-8952-A5C717FF772D}" destId="{D5518692-3103-43B2-86C4-387E43F51A7B}" srcOrd="8" destOrd="0" presId="urn:microsoft.com/office/officeart/2005/8/layout/arrow2"/>
    <dgm:cxn modelId="{BDEBF6B4-E733-4781-99DC-3B9C237B227B}" type="presParOf" srcId="{48EEFAE6-43E4-4623-8952-A5C717FF772D}" destId="{A920994E-DDD8-4DF9-9A82-81F0EE19940D}"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DB4E6A-A0B1-4041-BED3-8FF336AB29E7}" type="doc">
      <dgm:prSet loTypeId="urn:microsoft.com/office/officeart/2005/8/layout/hProcess9" loCatId="process" qsTypeId="urn:microsoft.com/office/officeart/2005/8/quickstyle/3d1" qsCatId="3D" csTypeId="urn:microsoft.com/office/officeart/2005/8/colors/colorful5" csCatId="colorful" phldr="1"/>
      <dgm:spPr/>
    </dgm:pt>
    <dgm:pt modelId="{9A0DF566-C9B2-41B0-AB42-6AFA13E421F1}">
      <dgm:prSet phldrT="[Text]" custT="1"/>
      <dgm:spPr/>
      <dgm:t>
        <a:bodyPr/>
        <a:lstStyle/>
        <a:p>
          <a:pPr>
            <a:lnSpc>
              <a:spcPct val="150000"/>
            </a:lnSpc>
          </a:pPr>
          <a:r>
            <a:rPr lang="vi-VN" sz="2800" b="1" dirty="0">
              <a:solidFill>
                <a:schemeClr val="tx1"/>
              </a:solidFill>
              <a:latin typeface="+mj-lt"/>
            </a:rPr>
            <a:t>THỰC TRẠNG ĐƠN VỊ</a:t>
          </a:r>
        </a:p>
      </dgm:t>
    </dgm:pt>
    <dgm:pt modelId="{68A3894A-CD70-45D9-8A5C-19DCBE3CCB5D}" type="parTrans" cxnId="{4644CB8A-51D5-4B41-9F81-22DB9B929BC2}">
      <dgm:prSet/>
      <dgm:spPr/>
      <dgm:t>
        <a:bodyPr/>
        <a:lstStyle/>
        <a:p>
          <a:endParaRPr lang="vi-VN"/>
        </a:p>
      </dgm:t>
    </dgm:pt>
    <dgm:pt modelId="{3FA98305-5BA2-4448-9921-4AF26DCC5294}" type="sibTrans" cxnId="{4644CB8A-51D5-4B41-9F81-22DB9B929BC2}">
      <dgm:prSet/>
      <dgm:spPr/>
      <dgm:t>
        <a:bodyPr/>
        <a:lstStyle/>
        <a:p>
          <a:endParaRPr lang="vi-VN"/>
        </a:p>
      </dgm:t>
    </dgm:pt>
    <dgm:pt modelId="{8E0D03A1-F96A-47E8-8667-49E4D94A22E5}">
      <dgm:prSet phldrT="[Text]" custT="1"/>
      <dgm:spPr/>
      <dgm:t>
        <a:bodyPr/>
        <a:lstStyle/>
        <a:p>
          <a:pPr>
            <a:lnSpc>
              <a:spcPct val="150000"/>
            </a:lnSpc>
          </a:pPr>
          <a:r>
            <a:rPr lang="vi-VN" sz="2800" b="1" i="0" dirty="0">
              <a:solidFill>
                <a:schemeClr val="tx1"/>
              </a:solidFill>
              <a:latin typeface="+mj-lt"/>
            </a:rPr>
            <a:t>THỰC TRẠNG BẢN THÂN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BCBD470-B717-4121-ACFB-0ADB570FD23B}" type="parTrans" cxnId="{E3DD71E0-ABB3-46AA-980D-26E0D15F0044}">
      <dgm:prSet/>
      <dgm:spPr/>
      <dgm:t>
        <a:bodyPr/>
        <a:lstStyle/>
        <a:p>
          <a:endParaRPr lang="vi-VN"/>
        </a:p>
      </dgm:t>
    </dgm:pt>
    <dgm:pt modelId="{B8599272-70FA-4DDB-B222-DEB74E332F0B}" type="sibTrans" cxnId="{E3DD71E0-ABB3-46AA-980D-26E0D15F0044}">
      <dgm:prSet/>
      <dgm:spPr/>
      <dgm:t>
        <a:bodyPr/>
        <a:lstStyle/>
        <a:p>
          <a:endParaRPr lang="vi-VN"/>
        </a:p>
      </dgm:t>
    </dgm:pt>
    <dgm:pt modelId="{AF7D95AB-618F-4630-97F3-373984B12AB9}" type="pres">
      <dgm:prSet presAssocID="{DDDB4E6A-A0B1-4041-BED3-8FF336AB29E7}" presName="CompostProcess" presStyleCnt="0">
        <dgm:presLayoutVars>
          <dgm:dir/>
          <dgm:resizeHandles val="exact"/>
        </dgm:presLayoutVars>
      </dgm:prSet>
      <dgm:spPr/>
    </dgm:pt>
    <dgm:pt modelId="{051F3FED-BF26-4EE4-802B-E93D63ADA523}" type="pres">
      <dgm:prSet presAssocID="{DDDB4E6A-A0B1-4041-BED3-8FF336AB29E7}" presName="arrow" presStyleLbl="bgShp" presStyleIdx="0" presStyleCnt="1" custLinFactNeighborX="1135" custLinFactNeighborY="-20106"/>
      <dgm:spPr/>
    </dgm:pt>
    <dgm:pt modelId="{F75277EB-976E-4F95-A365-C51E0CC01A1D}" type="pres">
      <dgm:prSet presAssocID="{DDDB4E6A-A0B1-4041-BED3-8FF336AB29E7}" presName="linearProcess" presStyleCnt="0"/>
      <dgm:spPr/>
    </dgm:pt>
    <dgm:pt modelId="{3EB908A6-8F95-4D9A-A43D-B0DDECDA7E0E}" type="pres">
      <dgm:prSet presAssocID="{9A0DF566-C9B2-41B0-AB42-6AFA13E421F1}" presName="textNode" presStyleLbl="node1" presStyleIdx="0" presStyleCnt="2" custScaleX="103530" custLinFactNeighborX="-93556" custLinFactNeighborY="-102">
        <dgm:presLayoutVars>
          <dgm:bulletEnabled val="1"/>
        </dgm:presLayoutVars>
      </dgm:prSet>
      <dgm:spPr/>
      <dgm:t>
        <a:bodyPr/>
        <a:lstStyle/>
        <a:p>
          <a:endParaRPr lang="en-US"/>
        </a:p>
      </dgm:t>
    </dgm:pt>
    <dgm:pt modelId="{C1BE721F-59A3-47D5-BAD4-AEB15E044B99}" type="pres">
      <dgm:prSet presAssocID="{3FA98305-5BA2-4448-9921-4AF26DCC5294}" presName="sibTrans" presStyleCnt="0"/>
      <dgm:spPr/>
    </dgm:pt>
    <dgm:pt modelId="{320E1585-D316-4C62-A92C-727E92547F2A}" type="pres">
      <dgm:prSet presAssocID="{8E0D03A1-F96A-47E8-8667-49E4D94A22E5}" presName="textNode" presStyleLbl="node1" presStyleIdx="1" presStyleCnt="2" custLinFactX="-2148" custLinFactNeighborX="-100000" custLinFactNeighborY="-835">
        <dgm:presLayoutVars>
          <dgm:bulletEnabled val="1"/>
        </dgm:presLayoutVars>
      </dgm:prSet>
      <dgm:spPr/>
      <dgm:t>
        <a:bodyPr/>
        <a:lstStyle/>
        <a:p>
          <a:endParaRPr lang="en-US"/>
        </a:p>
      </dgm:t>
    </dgm:pt>
  </dgm:ptLst>
  <dgm:cxnLst>
    <dgm:cxn modelId="{D32DFB4A-0BD5-43BD-9D27-B45F602D060F}" type="presOf" srcId="{DDDB4E6A-A0B1-4041-BED3-8FF336AB29E7}" destId="{AF7D95AB-618F-4630-97F3-373984B12AB9}" srcOrd="0" destOrd="0" presId="urn:microsoft.com/office/officeart/2005/8/layout/hProcess9"/>
    <dgm:cxn modelId="{E3DD71E0-ABB3-46AA-980D-26E0D15F0044}" srcId="{DDDB4E6A-A0B1-4041-BED3-8FF336AB29E7}" destId="{8E0D03A1-F96A-47E8-8667-49E4D94A22E5}" srcOrd="1" destOrd="0" parTransId="{EBCBD470-B717-4121-ACFB-0ADB570FD23B}" sibTransId="{B8599272-70FA-4DDB-B222-DEB74E332F0B}"/>
    <dgm:cxn modelId="{4644CB8A-51D5-4B41-9F81-22DB9B929BC2}" srcId="{DDDB4E6A-A0B1-4041-BED3-8FF336AB29E7}" destId="{9A0DF566-C9B2-41B0-AB42-6AFA13E421F1}" srcOrd="0" destOrd="0" parTransId="{68A3894A-CD70-45D9-8A5C-19DCBE3CCB5D}" sibTransId="{3FA98305-5BA2-4448-9921-4AF26DCC5294}"/>
    <dgm:cxn modelId="{DA4476D1-D099-4F3D-AB10-500A4ED85F94}" type="presOf" srcId="{9A0DF566-C9B2-41B0-AB42-6AFA13E421F1}" destId="{3EB908A6-8F95-4D9A-A43D-B0DDECDA7E0E}" srcOrd="0" destOrd="0" presId="urn:microsoft.com/office/officeart/2005/8/layout/hProcess9"/>
    <dgm:cxn modelId="{7E2EBB5A-2860-4372-9FA9-271AEB4A548F}" type="presOf" srcId="{8E0D03A1-F96A-47E8-8667-49E4D94A22E5}" destId="{320E1585-D316-4C62-A92C-727E92547F2A}" srcOrd="0" destOrd="0" presId="urn:microsoft.com/office/officeart/2005/8/layout/hProcess9"/>
    <dgm:cxn modelId="{C86B1CED-BFC8-44BE-A192-AF945F945406}" type="presParOf" srcId="{AF7D95AB-618F-4630-97F3-373984B12AB9}" destId="{051F3FED-BF26-4EE4-802B-E93D63ADA523}" srcOrd="0" destOrd="0" presId="urn:microsoft.com/office/officeart/2005/8/layout/hProcess9"/>
    <dgm:cxn modelId="{E122ACF2-60A5-444D-8BD8-E3FFFC6D2A7D}" type="presParOf" srcId="{AF7D95AB-618F-4630-97F3-373984B12AB9}" destId="{F75277EB-976E-4F95-A365-C51E0CC01A1D}" srcOrd="1" destOrd="0" presId="urn:microsoft.com/office/officeart/2005/8/layout/hProcess9"/>
    <dgm:cxn modelId="{78E1D00A-93A8-4797-AD1C-1AA1C7BE5269}" type="presParOf" srcId="{F75277EB-976E-4F95-A365-C51E0CC01A1D}" destId="{3EB908A6-8F95-4D9A-A43D-B0DDECDA7E0E}" srcOrd="0" destOrd="0" presId="urn:microsoft.com/office/officeart/2005/8/layout/hProcess9"/>
    <dgm:cxn modelId="{806DBF7F-2DA5-4B9B-828D-5E3DC6837F04}" type="presParOf" srcId="{F75277EB-976E-4F95-A365-C51E0CC01A1D}" destId="{C1BE721F-59A3-47D5-BAD4-AEB15E044B99}" srcOrd="1" destOrd="0" presId="urn:microsoft.com/office/officeart/2005/8/layout/hProcess9"/>
    <dgm:cxn modelId="{A1CC9E15-6B5F-41A8-A3D2-4997560BC09E}" type="presParOf" srcId="{F75277EB-976E-4F95-A365-C51E0CC01A1D}" destId="{320E1585-D316-4C62-A92C-727E92547F2A}"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DB4E6A-A0B1-4041-BED3-8FF336AB29E7}" type="doc">
      <dgm:prSet loTypeId="urn:microsoft.com/office/officeart/2005/8/layout/hProcess9" loCatId="process" qsTypeId="urn:microsoft.com/office/officeart/2005/8/quickstyle/3d1" qsCatId="3D" csTypeId="urn:microsoft.com/office/officeart/2005/8/colors/colorful5" csCatId="colorful" phldr="1"/>
      <dgm:spPr/>
    </dgm:pt>
    <dgm:pt modelId="{9A0DF566-C9B2-41B0-AB42-6AFA13E421F1}">
      <dgm:prSet phldrT="[Text]" custT="1"/>
      <dgm:spPr/>
      <dgm:t>
        <a:bodyPr/>
        <a:lstStyle/>
        <a:p>
          <a:pPr>
            <a:lnSpc>
              <a:spcPct val="150000"/>
            </a:lnSpc>
          </a:pPr>
          <a:r>
            <a:rPr lang="en-US" sz="2800" b="1" dirty="0" smtClean="0">
              <a:solidFill>
                <a:schemeClr val="tx1"/>
              </a:solidFill>
              <a:latin typeface="Times New Roman (Headings)"/>
            </a:rPr>
            <a:t>HIỆU QUẢ  </a:t>
          </a:r>
          <a:endParaRPr lang="vi-VN" sz="2800" b="1" dirty="0">
            <a:solidFill>
              <a:schemeClr val="tx1"/>
            </a:solidFill>
            <a:latin typeface="Times New Roman (Headings)"/>
          </a:endParaRPr>
        </a:p>
      </dgm:t>
    </dgm:pt>
    <dgm:pt modelId="{68A3894A-CD70-45D9-8A5C-19DCBE3CCB5D}" type="parTrans" cxnId="{4644CB8A-51D5-4B41-9F81-22DB9B929BC2}">
      <dgm:prSet/>
      <dgm:spPr/>
      <dgm:t>
        <a:bodyPr/>
        <a:lstStyle/>
        <a:p>
          <a:endParaRPr lang="vi-VN"/>
        </a:p>
      </dgm:t>
    </dgm:pt>
    <dgm:pt modelId="{3FA98305-5BA2-4448-9921-4AF26DCC5294}" type="sibTrans" cxnId="{4644CB8A-51D5-4B41-9F81-22DB9B929BC2}">
      <dgm:prSet/>
      <dgm:spPr/>
      <dgm:t>
        <a:bodyPr/>
        <a:lstStyle/>
        <a:p>
          <a:endParaRPr lang="vi-VN"/>
        </a:p>
      </dgm:t>
    </dgm:pt>
    <dgm:pt modelId="{8E0D03A1-F96A-47E8-8667-49E4D94A22E5}">
      <dgm:prSet phldrT="[Text]" custT="1"/>
      <dgm:spPr/>
      <dgm:t>
        <a:bodyPr/>
        <a:lstStyle/>
        <a:p>
          <a:pPr>
            <a:lnSpc>
              <a:spcPct val="150000"/>
            </a:lnSpc>
          </a:pPr>
          <a:r>
            <a:rPr lang="en-US" sz="2800" b="1" i="0" dirty="0" smtClean="0">
              <a:solidFill>
                <a:schemeClr val="tx1"/>
              </a:solidFill>
              <a:latin typeface="+mj-lt"/>
            </a:rPr>
            <a:t>KHẢ NĂNG ÁP DỤNG</a:t>
          </a:r>
          <a:endParaRPr lang="vi-VN" sz="2800" b="1" i="0" dirty="0">
            <a:solidFill>
              <a:schemeClr val="tx1"/>
            </a:solidFill>
            <a:latin typeface="+mj-l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BCBD470-B717-4121-ACFB-0ADB570FD23B}" type="parTrans" cxnId="{E3DD71E0-ABB3-46AA-980D-26E0D15F0044}">
      <dgm:prSet/>
      <dgm:spPr/>
      <dgm:t>
        <a:bodyPr/>
        <a:lstStyle/>
        <a:p>
          <a:endParaRPr lang="vi-VN"/>
        </a:p>
      </dgm:t>
    </dgm:pt>
    <dgm:pt modelId="{B8599272-70FA-4DDB-B222-DEB74E332F0B}" type="sibTrans" cxnId="{E3DD71E0-ABB3-46AA-980D-26E0D15F0044}">
      <dgm:prSet/>
      <dgm:spPr/>
      <dgm:t>
        <a:bodyPr/>
        <a:lstStyle/>
        <a:p>
          <a:endParaRPr lang="vi-VN"/>
        </a:p>
      </dgm:t>
    </dgm:pt>
    <dgm:pt modelId="{AF7D95AB-618F-4630-97F3-373984B12AB9}" type="pres">
      <dgm:prSet presAssocID="{DDDB4E6A-A0B1-4041-BED3-8FF336AB29E7}" presName="CompostProcess" presStyleCnt="0">
        <dgm:presLayoutVars>
          <dgm:dir/>
          <dgm:resizeHandles val="exact"/>
        </dgm:presLayoutVars>
      </dgm:prSet>
      <dgm:spPr/>
    </dgm:pt>
    <dgm:pt modelId="{051F3FED-BF26-4EE4-802B-E93D63ADA523}" type="pres">
      <dgm:prSet presAssocID="{DDDB4E6A-A0B1-4041-BED3-8FF336AB29E7}" presName="arrow" presStyleLbl="bgShp" presStyleIdx="0" presStyleCnt="1" custLinFactNeighborX="1135" custLinFactNeighborY="-20106"/>
      <dgm:spPr/>
    </dgm:pt>
    <dgm:pt modelId="{F75277EB-976E-4F95-A365-C51E0CC01A1D}" type="pres">
      <dgm:prSet presAssocID="{DDDB4E6A-A0B1-4041-BED3-8FF336AB29E7}" presName="linearProcess" presStyleCnt="0"/>
      <dgm:spPr/>
    </dgm:pt>
    <dgm:pt modelId="{3EB908A6-8F95-4D9A-A43D-B0DDECDA7E0E}" type="pres">
      <dgm:prSet presAssocID="{9A0DF566-C9B2-41B0-AB42-6AFA13E421F1}" presName="textNode" presStyleLbl="node1" presStyleIdx="0" presStyleCnt="2" custScaleX="103530" custLinFactNeighborX="-93556" custLinFactNeighborY="-102">
        <dgm:presLayoutVars>
          <dgm:bulletEnabled val="1"/>
        </dgm:presLayoutVars>
      </dgm:prSet>
      <dgm:spPr/>
      <dgm:t>
        <a:bodyPr/>
        <a:lstStyle/>
        <a:p>
          <a:endParaRPr lang="en-US"/>
        </a:p>
      </dgm:t>
    </dgm:pt>
    <dgm:pt modelId="{C1BE721F-59A3-47D5-BAD4-AEB15E044B99}" type="pres">
      <dgm:prSet presAssocID="{3FA98305-5BA2-4448-9921-4AF26DCC5294}" presName="sibTrans" presStyleCnt="0"/>
      <dgm:spPr/>
    </dgm:pt>
    <dgm:pt modelId="{320E1585-D316-4C62-A92C-727E92547F2A}" type="pres">
      <dgm:prSet presAssocID="{8E0D03A1-F96A-47E8-8667-49E4D94A22E5}" presName="textNode" presStyleLbl="node1" presStyleIdx="1" presStyleCnt="2" custLinFactX="-2148" custLinFactNeighborX="-100000" custLinFactNeighborY="-835">
        <dgm:presLayoutVars>
          <dgm:bulletEnabled val="1"/>
        </dgm:presLayoutVars>
      </dgm:prSet>
      <dgm:spPr/>
      <dgm:t>
        <a:bodyPr/>
        <a:lstStyle/>
        <a:p>
          <a:endParaRPr lang="en-US"/>
        </a:p>
      </dgm:t>
    </dgm:pt>
  </dgm:ptLst>
  <dgm:cxnLst>
    <dgm:cxn modelId="{9443C976-D3AA-4398-A209-AE2D4D13BD78}" type="presOf" srcId="{DDDB4E6A-A0B1-4041-BED3-8FF336AB29E7}" destId="{AF7D95AB-618F-4630-97F3-373984B12AB9}" srcOrd="0" destOrd="0" presId="urn:microsoft.com/office/officeart/2005/8/layout/hProcess9"/>
    <dgm:cxn modelId="{E3DD71E0-ABB3-46AA-980D-26E0D15F0044}" srcId="{DDDB4E6A-A0B1-4041-BED3-8FF336AB29E7}" destId="{8E0D03A1-F96A-47E8-8667-49E4D94A22E5}" srcOrd="1" destOrd="0" parTransId="{EBCBD470-B717-4121-ACFB-0ADB570FD23B}" sibTransId="{B8599272-70FA-4DDB-B222-DEB74E332F0B}"/>
    <dgm:cxn modelId="{4644CB8A-51D5-4B41-9F81-22DB9B929BC2}" srcId="{DDDB4E6A-A0B1-4041-BED3-8FF336AB29E7}" destId="{9A0DF566-C9B2-41B0-AB42-6AFA13E421F1}" srcOrd="0" destOrd="0" parTransId="{68A3894A-CD70-45D9-8A5C-19DCBE3CCB5D}" sibTransId="{3FA98305-5BA2-4448-9921-4AF26DCC5294}"/>
    <dgm:cxn modelId="{E07652F9-5245-4294-90A8-1D4D208276A7}" type="presOf" srcId="{9A0DF566-C9B2-41B0-AB42-6AFA13E421F1}" destId="{3EB908A6-8F95-4D9A-A43D-B0DDECDA7E0E}" srcOrd="0" destOrd="0" presId="urn:microsoft.com/office/officeart/2005/8/layout/hProcess9"/>
    <dgm:cxn modelId="{65F0D24F-FD1E-4825-9FBD-E44B4A910B01}" type="presOf" srcId="{8E0D03A1-F96A-47E8-8667-49E4D94A22E5}" destId="{320E1585-D316-4C62-A92C-727E92547F2A}" srcOrd="0" destOrd="0" presId="urn:microsoft.com/office/officeart/2005/8/layout/hProcess9"/>
    <dgm:cxn modelId="{FDA84C31-98B5-48B2-A40B-2D9D02973748}" type="presParOf" srcId="{AF7D95AB-618F-4630-97F3-373984B12AB9}" destId="{051F3FED-BF26-4EE4-802B-E93D63ADA523}" srcOrd="0" destOrd="0" presId="urn:microsoft.com/office/officeart/2005/8/layout/hProcess9"/>
    <dgm:cxn modelId="{6E5AE3FE-4038-47C5-8199-6820742A55B9}" type="presParOf" srcId="{AF7D95AB-618F-4630-97F3-373984B12AB9}" destId="{F75277EB-976E-4F95-A365-C51E0CC01A1D}" srcOrd="1" destOrd="0" presId="urn:microsoft.com/office/officeart/2005/8/layout/hProcess9"/>
    <dgm:cxn modelId="{F5931CB9-0036-440D-86F2-5C730E224615}" type="presParOf" srcId="{F75277EB-976E-4F95-A365-C51E0CC01A1D}" destId="{3EB908A6-8F95-4D9A-A43D-B0DDECDA7E0E}" srcOrd="0" destOrd="0" presId="urn:microsoft.com/office/officeart/2005/8/layout/hProcess9"/>
    <dgm:cxn modelId="{919387E2-B9D7-44EE-A739-B45040CEB444}" type="presParOf" srcId="{F75277EB-976E-4F95-A365-C51E0CC01A1D}" destId="{C1BE721F-59A3-47D5-BAD4-AEB15E044B99}" srcOrd="1" destOrd="0" presId="urn:microsoft.com/office/officeart/2005/8/layout/hProcess9"/>
    <dgm:cxn modelId="{81820FD8-3CD2-4DB2-9E55-5A47B225433F}" type="presParOf" srcId="{F75277EB-976E-4F95-A365-C51E0CC01A1D}" destId="{320E1585-D316-4C62-A92C-727E92547F2A}"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A5505-7928-4836-BC1E-B35A53D56278}">
      <dsp:nvSpPr>
        <dsp:cNvPr id="0" name=""/>
        <dsp:cNvSpPr/>
      </dsp:nvSpPr>
      <dsp:spPr>
        <a:xfrm>
          <a:off x="0" y="1002970"/>
          <a:ext cx="9144000" cy="5249341"/>
        </a:xfrm>
        <a:prstGeom prst="swooshArrow">
          <a:avLst>
            <a:gd name="adj1" fmla="val 25000"/>
            <a:gd name="adj2" fmla="val 25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DD1F750-CA44-4614-808C-8D9CA1E007F1}">
      <dsp:nvSpPr>
        <dsp:cNvPr id="0" name=""/>
        <dsp:cNvSpPr/>
      </dsp:nvSpPr>
      <dsp:spPr>
        <a:xfrm>
          <a:off x="615436" y="4802759"/>
          <a:ext cx="210312" cy="21031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7EC150-D8D7-44CF-81DE-FBC7083B25FC}">
      <dsp:nvSpPr>
        <dsp:cNvPr id="0" name=""/>
        <dsp:cNvSpPr/>
      </dsp:nvSpPr>
      <dsp:spPr>
        <a:xfrm>
          <a:off x="677338" y="5231962"/>
          <a:ext cx="1197864" cy="968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40" tIns="0" rIns="0" bIns="0" numCol="1" spcCol="1270" anchor="t" anchorCtr="0">
          <a:noAutofit/>
        </a:bodyPr>
        <a:lstStyle/>
        <a:p>
          <a:pPr lvl="0" algn="ctr" defTabSz="889000">
            <a:lnSpc>
              <a:spcPct val="90000"/>
            </a:lnSpc>
            <a:spcBef>
              <a:spcPct val="0"/>
            </a:spcBef>
            <a:spcAft>
              <a:spcPts val="600"/>
            </a:spcAft>
          </a:pPr>
          <a:r>
            <a:rPr lang="vi-VN" sz="2000" b="1" kern="1200" dirty="0">
              <a:solidFill>
                <a:srgbClr val="FF0000"/>
              </a:solidFill>
              <a:latin typeface="+mj-lt"/>
            </a:rPr>
            <a:t>THỰC TRẠNG</a:t>
          </a:r>
        </a:p>
      </dsp:txBody>
      <dsp:txXfrm>
        <a:off x="677338" y="5231962"/>
        <a:ext cx="1197864" cy="968169"/>
      </dsp:txXfrm>
    </dsp:sp>
    <dsp:sp modelId="{4FF51907-1CA8-4641-948C-CD79BD593ABE}">
      <dsp:nvSpPr>
        <dsp:cNvPr id="0" name=""/>
        <dsp:cNvSpPr/>
      </dsp:nvSpPr>
      <dsp:spPr>
        <a:xfrm>
          <a:off x="1753864" y="3708908"/>
          <a:ext cx="329184" cy="329184"/>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4C5AB19-BB97-4BD4-8C61-348EE552A712}">
      <dsp:nvSpPr>
        <dsp:cNvPr id="0" name=""/>
        <dsp:cNvSpPr/>
      </dsp:nvSpPr>
      <dsp:spPr>
        <a:xfrm>
          <a:off x="1727079" y="4497050"/>
          <a:ext cx="1517904" cy="879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428" tIns="0" rIns="0" bIns="0" numCol="1" spcCol="1270" anchor="t" anchorCtr="0">
          <a:noAutofit/>
        </a:bodyPr>
        <a:lstStyle/>
        <a:p>
          <a:pPr lvl="0" algn="ctr" defTabSz="889000">
            <a:lnSpc>
              <a:spcPct val="90000"/>
            </a:lnSpc>
            <a:spcBef>
              <a:spcPct val="0"/>
            </a:spcBef>
            <a:spcAft>
              <a:spcPts val="600"/>
            </a:spcAft>
          </a:pPr>
          <a:r>
            <a:rPr lang="vi-VN" sz="2000" b="1" i="0" kern="1200" dirty="0">
              <a:solidFill>
                <a:srgbClr val="FF0000"/>
              </a:solidFill>
              <a:latin typeface="+mj-lt"/>
            </a:rPr>
            <a:t>NGUYÊN NHÂN</a:t>
          </a:r>
        </a:p>
      </dsp:txBody>
      <dsp:txXfrm>
        <a:off x="1727079" y="4497050"/>
        <a:ext cx="1517904" cy="879291"/>
      </dsp:txXfrm>
    </dsp:sp>
    <dsp:sp modelId="{4BEAE9AA-1FBF-4C84-9FD5-7EFC355BA708}">
      <dsp:nvSpPr>
        <dsp:cNvPr id="0" name=""/>
        <dsp:cNvSpPr/>
      </dsp:nvSpPr>
      <dsp:spPr>
        <a:xfrm>
          <a:off x="3216904" y="2836799"/>
          <a:ext cx="438912" cy="43891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6CA8BA7-5145-4573-A6B0-5BCDFEE0C3FF}">
      <dsp:nvSpPr>
        <dsp:cNvPr id="0" name=""/>
        <dsp:cNvSpPr/>
      </dsp:nvSpPr>
      <dsp:spPr>
        <a:xfrm>
          <a:off x="2976826" y="3617233"/>
          <a:ext cx="1764792" cy="743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570" tIns="0" rIns="0" bIns="0" numCol="1" spcCol="1270" anchor="t" anchorCtr="0">
          <a:noAutofit/>
        </a:bodyPr>
        <a:lstStyle/>
        <a:p>
          <a:pPr lvl="0" algn="ctr" defTabSz="889000">
            <a:lnSpc>
              <a:spcPct val="90000"/>
            </a:lnSpc>
            <a:spcBef>
              <a:spcPct val="0"/>
            </a:spcBef>
            <a:spcAft>
              <a:spcPts val="600"/>
            </a:spcAft>
          </a:pPr>
          <a:r>
            <a:rPr lang="en-US" sz="2000" b="1" i="0" kern="1200" dirty="0">
              <a:solidFill>
                <a:srgbClr val="FF0000"/>
              </a:solidFill>
              <a:latin typeface="Times New Roman" pitchFamily="18" charset="0"/>
              <a:cs typeface="Times New Roman" pitchFamily="18" charset="0"/>
            </a:rPr>
            <a:t>BIỆN</a:t>
          </a:r>
          <a:r>
            <a:rPr lang="vi-VN" sz="2000" b="1" i="0" kern="1200" dirty="0">
              <a:solidFill>
                <a:srgbClr val="FF0000"/>
              </a:solidFill>
              <a:latin typeface="Times New Roman" pitchFamily="18" charset="0"/>
              <a:cs typeface="Times New Roman" pitchFamily="18" charset="0"/>
            </a:rPr>
            <a:t> </a:t>
          </a:r>
          <a:br>
            <a:rPr lang="vi-VN" sz="2000" b="1" i="0" kern="1200" dirty="0">
              <a:solidFill>
                <a:srgbClr val="FF0000"/>
              </a:solidFill>
              <a:latin typeface="Times New Roman" pitchFamily="18" charset="0"/>
              <a:cs typeface="Times New Roman" pitchFamily="18" charset="0"/>
            </a:rPr>
          </a:br>
          <a:r>
            <a:rPr lang="vi-VN" sz="2000" b="1" i="0" kern="1200" dirty="0">
              <a:solidFill>
                <a:srgbClr val="FF0000"/>
              </a:solidFill>
              <a:latin typeface="Times New Roman" pitchFamily="18" charset="0"/>
              <a:cs typeface="Times New Roman" pitchFamily="18" charset="0"/>
            </a:rPr>
            <a:t>PHÁP</a:t>
          </a:r>
        </a:p>
      </dsp:txBody>
      <dsp:txXfrm>
        <a:off x="2976826" y="3617233"/>
        <a:ext cx="1764792" cy="743088"/>
      </dsp:txXfrm>
    </dsp:sp>
    <dsp:sp modelId="{0F1E9537-7BB8-4493-B0E6-6FBD822DECCD}">
      <dsp:nvSpPr>
        <dsp:cNvPr id="0" name=""/>
        <dsp:cNvSpPr/>
      </dsp:nvSpPr>
      <dsp:spPr>
        <a:xfrm>
          <a:off x="4917688" y="2155571"/>
          <a:ext cx="566928" cy="566928"/>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FA0A311-7FB8-40E5-80C7-E72238BECD53}">
      <dsp:nvSpPr>
        <dsp:cNvPr id="0" name=""/>
        <dsp:cNvSpPr/>
      </dsp:nvSpPr>
      <dsp:spPr>
        <a:xfrm>
          <a:off x="4888208" y="3259677"/>
          <a:ext cx="1828800" cy="106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403" tIns="0" rIns="0" bIns="0" numCol="1" spcCol="1270" anchor="t" anchorCtr="0">
          <a:noAutofit/>
        </a:bodyPr>
        <a:lstStyle/>
        <a:p>
          <a:pPr lvl="0" algn="l" defTabSz="889000">
            <a:lnSpc>
              <a:spcPct val="90000"/>
            </a:lnSpc>
            <a:spcBef>
              <a:spcPct val="0"/>
            </a:spcBef>
            <a:spcAft>
              <a:spcPts val="600"/>
            </a:spcAft>
          </a:pPr>
          <a:r>
            <a:rPr lang="vi-VN" sz="2000" b="1" kern="1200" dirty="0">
              <a:solidFill>
                <a:srgbClr val="FF0000"/>
              </a:solidFill>
              <a:latin typeface="+mj-lt"/>
            </a:rPr>
            <a:t>HIỆU </a:t>
          </a:r>
          <a:br>
            <a:rPr lang="vi-VN" sz="2000" b="1" kern="1200" dirty="0">
              <a:solidFill>
                <a:srgbClr val="FF0000"/>
              </a:solidFill>
              <a:latin typeface="+mj-lt"/>
            </a:rPr>
          </a:br>
          <a:r>
            <a:rPr lang="vi-VN" sz="2000" b="1" kern="1200" dirty="0">
              <a:solidFill>
                <a:srgbClr val="FF0000"/>
              </a:solidFill>
              <a:latin typeface="+mj-lt"/>
            </a:rPr>
            <a:t>QUẢ</a:t>
          </a:r>
        </a:p>
      </dsp:txBody>
      <dsp:txXfrm>
        <a:off x="4888208" y="3259677"/>
        <a:ext cx="1828800" cy="1063174"/>
      </dsp:txXfrm>
    </dsp:sp>
    <dsp:sp modelId="{D5518692-3103-43B2-86C4-387E43F51A7B}">
      <dsp:nvSpPr>
        <dsp:cNvPr id="0" name=""/>
        <dsp:cNvSpPr/>
      </dsp:nvSpPr>
      <dsp:spPr>
        <a:xfrm>
          <a:off x="6668764" y="1566331"/>
          <a:ext cx="722376" cy="722376"/>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20994E-DDD8-4DF9-9A82-81F0EE19940D}">
      <dsp:nvSpPr>
        <dsp:cNvPr id="0" name=""/>
        <dsp:cNvSpPr/>
      </dsp:nvSpPr>
      <dsp:spPr>
        <a:xfrm>
          <a:off x="5666216" y="3129389"/>
          <a:ext cx="2969788" cy="114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2772" tIns="0" rIns="0" bIns="0" numCol="1" spcCol="1270" anchor="t" anchorCtr="0">
          <a:noAutofit/>
        </a:bodyPr>
        <a:lstStyle/>
        <a:p>
          <a:pPr lvl="0" algn="ctr" defTabSz="889000">
            <a:lnSpc>
              <a:spcPct val="90000"/>
            </a:lnSpc>
            <a:spcBef>
              <a:spcPct val="0"/>
            </a:spcBef>
            <a:spcAft>
              <a:spcPts val="600"/>
            </a:spcAft>
          </a:pPr>
          <a:r>
            <a:rPr lang="vi-VN" sz="2000" b="1" kern="1200" dirty="0">
              <a:solidFill>
                <a:srgbClr val="FF0000"/>
              </a:solidFill>
              <a:latin typeface="+mj-lt"/>
            </a:rPr>
            <a:t>KHẢ NĂNG </a:t>
          </a:r>
          <a:br>
            <a:rPr lang="vi-VN" sz="2000" b="1" kern="1200" dirty="0">
              <a:solidFill>
                <a:srgbClr val="FF0000"/>
              </a:solidFill>
              <a:latin typeface="+mj-lt"/>
            </a:rPr>
          </a:br>
          <a:r>
            <a:rPr lang="vi-VN" sz="2000" b="1" kern="1200" dirty="0">
              <a:solidFill>
                <a:srgbClr val="FF0000"/>
              </a:solidFill>
              <a:latin typeface="+mj-lt"/>
            </a:rPr>
            <a:t>ÁP DỤNG</a:t>
          </a:r>
        </a:p>
      </dsp:txBody>
      <dsp:txXfrm>
        <a:off x="5666216" y="3129389"/>
        <a:ext cx="2969788" cy="1146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F3FED-BF26-4EE4-802B-E93D63ADA523}">
      <dsp:nvSpPr>
        <dsp:cNvPr id="0" name=""/>
        <dsp:cNvSpPr/>
      </dsp:nvSpPr>
      <dsp:spPr>
        <a:xfrm>
          <a:off x="764474" y="0"/>
          <a:ext cx="7676577" cy="4396036"/>
        </a:xfrm>
        <a:prstGeom prs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EB908A6-8F95-4D9A-A43D-B0DDECDA7E0E}">
      <dsp:nvSpPr>
        <dsp:cNvPr id="0" name=""/>
        <dsp:cNvSpPr/>
      </dsp:nvSpPr>
      <dsp:spPr>
        <a:xfrm>
          <a:off x="909140" y="1317017"/>
          <a:ext cx="3009554" cy="175841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50000"/>
            </a:lnSpc>
            <a:spcBef>
              <a:spcPct val="0"/>
            </a:spcBef>
            <a:spcAft>
              <a:spcPct val="35000"/>
            </a:spcAft>
          </a:pPr>
          <a:r>
            <a:rPr lang="vi-VN" sz="2800" b="1" kern="1200" dirty="0">
              <a:solidFill>
                <a:schemeClr val="tx1"/>
              </a:solidFill>
              <a:latin typeface="+mj-lt"/>
            </a:rPr>
            <a:t>THỰC TRẠNG ĐƠN VỊ</a:t>
          </a:r>
        </a:p>
      </dsp:txBody>
      <dsp:txXfrm>
        <a:off x="994979" y="1402856"/>
        <a:ext cx="2837876" cy="1586736"/>
      </dsp:txXfrm>
    </dsp:sp>
    <dsp:sp modelId="{320E1585-D316-4C62-A92C-727E92547F2A}">
      <dsp:nvSpPr>
        <dsp:cNvPr id="0" name=""/>
        <dsp:cNvSpPr/>
      </dsp:nvSpPr>
      <dsp:spPr>
        <a:xfrm>
          <a:off x="4278718" y="1304128"/>
          <a:ext cx="2906939" cy="1758414"/>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50000"/>
            </a:lnSpc>
            <a:spcBef>
              <a:spcPct val="0"/>
            </a:spcBef>
            <a:spcAft>
              <a:spcPct val="35000"/>
            </a:spcAft>
          </a:pPr>
          <a:r>
            <a:rPr lang="vi-VN" sz="2800" b="1" i="0" kern="1200" dirty="0">
              <a:solidFill>
                <a:schemeClr val="tx1"/>
              </a:solidFill>
              <a:latin typeface="+mj-lt"/>
            </a:rPr>
            <a:t>THỰC TRẠNG BẢN THÂN</a:t>
          </a:r>
        </a:p>
      </dsp:txBody>
      <dsp:txXfrm>
        <a:off x="4364557" y="1389967"/>
        <a:ext cx="2735261" cy="1586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F3FED-BF26-4EE4-802B-E93D63ADA523}">
      <dsp:nvSpPr>
        <dsp:cNvPr id="0" name=""/>
        <dsp:cNvSpPr/>
      </dsp:nvSpPr>
      <dsp:spPr>
        <a:xfrm>
          <a:off x="764474" y="0"/>
          <a:ext cx="7676577" cy="4396036"/>
        </a:xfrm>
        <a:prstGeom prs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EB908A6-8F95-4D9A-A43D-B0DDECDA7E0E}">
      <dsp:nvSpPr>
        <dsp:cNvPr id="0" name=""/>
        <dsp:cNvSpPr/>
      </dsp:nvSpPr>
      <dsp:spPr>
        <a:xfrm>
          <a:off x="1110186" y="1317017"/>
          <a:ext cx="2805021" cy="175841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50000"/>
            </a:lnSpc>
            <a:spcBef>
              <a:spcPct val="0"/>
            </a:spcBef>
            <a:spcAft>
              <a:spcPct val="35000"/>
            </a:spcAft>
          </a:pPr>
          <a:r>
            <a:rPr lang="en-US" sz="2800" b="1" kern="1200" dirty="0" smtClean="0">
              <a:solidFill>
                <a:schemeClr val="tx1"/>
              </a:solidFill>
              <a:latin typeface="Times New Roman (Headings)"/>
            </a:rPr>
            <a:t>HIỆU QUẢ  </a:t>
          </a:r>
          <a:endParaRPr lang="vi-VN" sz="2800" b="1" kern="1200" dirty="0">
            <a:solidFill>
              <a:schemeClr val="tx1"/>
            </a:solidFill>
            <a:latin typeface="Times New Roman (Headings)"/>
          </a:endParaRPr>
        </a:p>
      </dsp:txBody>
      <dsp:txXfrm>
        <a:off x="1196025" y="1402856"/>
        <a:ext cx="2633343" cy="1586736"/>
      </dsp:txXfrm>
    </dsp:sp>
    <dsp:sp modelId="{320E1585-D316-4C62-A92C-727E92547F2A}">
      <dsp:nvSpPr>
        <dsp:cNvPr id="0" name=""/>
        <dsp:cNvSpPr/>
      </dsp:nvSpPr>
      <dsp:spPr>
        <a:xfrm>
          <a:off x="4279475" y="1304128"/>
          <a:ext cx="2709380" cy="1758414"/>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50000"/>
            </a:lnSpc>
            <a:spcBef>
              <a:spcPct val="0"/>
            </a:spcBef>
            <a:spcAft>
              <a:spcPct val="35000"/>
            </a:spcAft>
          </a:pPr>
          <a:r>
            <a:rPr lang="en-US" sz="2800" b="1" i="0" kern="1200" dirty="0" smtClean="0">
              <a:solidFill>
                <a:schemeClr val="tx1"/>
              </a:solidFill>
              <a:latin typeface="+mj-lt"/>
            </a:rPr>
            <a:t>KHẢ NĂNG ÁP DỤNG</a:t>
          </a:r>
          <a:endParaRPr lang="vi-VN" sz="2800" b="1" i="0" kern="1200" dirty="0">
            <a:solidFill>
              <a:schemeClr val="tx1"/>
            </a:solidFill>
            <a:latin typeface="+mj-lt"/>
          </a:endParaRPr>
        </a:p>
      </dsp:txBody>
      <dsp:txXfrm>
        <a:off x="4365314" y="1389967"/>
        <a:ext cx="2537702" cy="158673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13314D-BA2C-43CA-8AF5-E254B09A7F8E}" type="datetimeFigureOut">
              <a:rPr lang="en-US" smtClean="0"/>
              <a:t>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00C84-9C64-48C2-8D4F-745279569C55}" type="slidenum">
              <a:rPr lang="en-US" smtClean="0"/>
              <a:t>‹#›</a:t>
            </a:fld>
            <a:endParaRPr lang="en-US"/>
          </a:p>
        </p:txBody>
      </p:sp>
    </p:spTree>
    <p:extLst>
      <p:ext uri="{BB962C8B-B14F-4D97-AF65-F5344CB8AC3E}">
        <p14:creationId xmlns:p14="http://schemas.microsoft.com/office/powerpoint/2010/main" val="3400766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8C199AE-D5F3-4E45-B89C-868DEB0ED720}" type="slidenum">
              <a:rPr lang="en-GB" altLang="en-US"/>
              <a:t>4</a:t>
            </a:fld>
            <a:endParaRPr lang="en-GB" altLang="en-US"/>
          </a:p>
        </p:txBody>
      </p:sp>
      <p:sp>
        <p:nvSpPr>
          <p:cNvPr id="50178" name="Rectangle 2"/>
          <p:cNvSpPr>
            <a:spLocks noGrp="1" noRot="1" noChangeAspect="1" noChangeArrowheads="1" noTextEdit="1"/>
          </p:cNvSpPr>
          <p:nvPr>
            <p:ph type="sldImg"/>
          </p:nvPr>
        </p:nvSpPr>
        <p:spPr>
          <a:xfrm>
            <a:off x="1143000" y="685800"/>
            <a:ext cx="4572000" cy="3429000"/>
          </a:xfrm>
        </p:spPr>
      </p:sp>
      <p:sp>
        <p:nvSpPr>
          <p:cNvPr id="50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8C199AE-D5F3-4E45-B89C-868DEB0ED720}" type="slidenum">
              <a:rPr lang="en-GB" altLang="en-US"/>
              <a:t>14</a:t>
            </a:fld>
            <a:endParaRPr lang="en-GB" altLang="en-US"/>
          </a:p>
        </p:txBody>
      </p:sp>
      <p:sp>
        <p:nvSpPr>
          <p:cNvPr id="50178" name="Rectangle 2"/>
          <p:cNvSpPr>
            <a:spLocks noGrp="1" noRot="1" noChangeAspect="1" noChangeArrowheads="1" noTextEdit="1"/>
          </p:cNvSpPr>
          <p:nvPr>
            <p:ph type="sldImg"/>
          </p:nvPr>
        </p:nvSpPr>
        <p:spPr>
          <a:xfrm>
            <a:off x="1143000" y="685800"/>
            <a:ext cx="4572000" cy="3429000"/>
          </a:xfrm>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2742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8C199AE-D5F3-4E45-B89C-868DEB0ED720}" type="slidenum">
              <a:rPr lang="en-GB" altLang="en-US"/>
              <a:t>15</a:t>
            </a:fld>
            <a:endParaRPr lang="en-GB" altLang="en-US"/>
          </a:p>
        </p:txBody>
      </p:sp>
      <p:sp>
        <p:nvSpPr>
          <p:cNvPr id="50178" name="Rectangle 2"/>
          <p:cNvSpPr>
            <a:spLocks noGrp="1" noRot="1" noChangeAspect="1" noChangeArrowheads="1" noTextEdit="1"/>
          </p:cNvSpPr>
          <p:nvPr>
            <p:ph type="sldImg"/>
          </p:nvPr>
        </p:nvSpPr>
        <p:spPr>
          <a:xfrm>
            <a:off x="1143000" y="685800"/>
            <a:ext cx="4572000" cy="3429000"/>
          </a:xfrm>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57811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70AFC8E-3DC4-449A-9888-E96FC1655A1E}" type="slidenum">
              <a:rPr lang="en-GB" altLang="en-US"/>
              <a:t>16</a:t>
            </a:fld>
            <a:endParaRPr lang="en-GB" altLang="en-US"/>
          </a:p>
        </p:txBody>
      </p:sp>
      <p:sp>
        <p:nvSpPr>
          <p:cNvPr id="52226" name="Rectangle 2"/>
          <p:cNvSpPr>
            <a:spLocks noGrp="1" noRot="1" noChangeAspect="1" noChangeArrowheads="1" noTextEdit="1"/>
          </p:cNvSpPr>
          <p:nvPr>
            <p:ph type="sldImg"/>
          </p:nvPr>
        </p:nvSpPr>
        <p:spPr>
          <a:xfrm>
            <a:off x="1143000" y="685800"/>
            <a:ext cx="4572000" cy="3429000"/>
          </a:xfrm>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14142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17</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18</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55432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19</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2916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20</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35335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21</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28041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22</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4804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23</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7485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8C199AE-D5F3-4E45-B89C-868DEB0ED720}" type="slidenum">
              <a:rPr lang="en-GB" altLang="en-US"/>
              <a:t>5</a:t>
            </a:fld>
            <a:endParaRPr lang="en-GB" altLang="en-US"/>
          </a:p>
        </p:txBody>
      </p:sp>
      <p:sp>
        <p:nvSpPr>
          <p:cNvPr id="50178" name="Rectangle 2"/>
          <p:cNvSpPr>
            <a:spLocks noGrp="1" noRot="1" noChangeAspect="1" noChangeArrowheads="1" noTextEdit="1"/>
          </p:cNvSpPr>
          <p:nvPr>
            <p:ph type="sldImg"/>
          </p:nvPr>
        </p:nvSpPr>
        <p:spPr>
          <a:xfrm>
            <a:off x="1143000" y="685800"/>
            <a:ext cx="4572000" cy="3429000"/>
          </a:xfrm>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7836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24</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62402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25</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72333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26</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61956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27</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81202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28</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05211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29</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05211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30</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224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31</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62861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32</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50020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33</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413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8C199AE-D5F3-4E45-B89C-868DEB0ED720}" type="slidenum">
              <a:rPr lang="en-GB" altLang="en-US"/>
              <a:t>6</a:t>
            </a:fld>
            <a:endParaRPr lang="en-GB" altLang="en-US"/>
          </a:p>
        </p:txBody>
      </p:sp>
      <p:sp>
        <p:nvSpPr>
          <p:cNvPr id="50178" name="Rectangle 2"/>
          <p:cNvSpPr>
            <a:spLocks noGrp="1" noRot="1" noChangeAspect="1" noChangeArrowheads="1" noTextEdit="1"/>
          </p:cNvSpPr>
          <p:nvPr>
            <p:ph type="sldImg"/>
          </p:nvPr>
        </p:nvSpPr>
        <p:spPr>
          <a:xfrm>
            <a:off x="1143000" y="685800"/>
            <a:ext cx="4572000" cy="3429000"/>
          </a:xfrm>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62726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34</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5466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35</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6836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37</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38</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90212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6E8522-EF73-4663-8459-9838DEEEA5D1}" type="slidenum">
              <a:rPr lang="en-GB" altLang="en-US"/>
              <a:t>39</a:t>
            </a:fld>
            <a:endParaRPr lang="en-GB" altLang="en-US"/>
          </a:p>
        </p:txBody>
      </p:sp>
      <p:sp>
        <p:nvSpPr>
          <p:cNvPr id="49154" name="Rectangle 2"/>
          <p:cNvSpPr>
            <a:spLocks noGrp="1" noRot="1" noChangeAspect="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8C199AE-D5F3-4E45-B89C-868DEB0ED720}" type="slidenum">
              <a:rPr lang="en-GB" altLang="en-US"/>
              <a:t>7</a:t>
            </a:fld>
            <a:endParaRPr lang="en-GB" altLang="en-US"/>
          </a:p>
        </p:txBody>
      </p:sp>
      <p:sp>
        <p:nvSpPr>
          <p:cNvPr id="50178" name="Rectangle 2"/>
          <p:cNvSpPr>
            <a:spLocks noGrp="1" noRot="1" noChangeAspect="1" noChangeArrowheads="1" noTextEdit="1"/>
          </p:cNvSpPr>
          <p:nvPr>
            <p:ph type="sldImg"/>
          </p:nvPr>
        </p:nvSpPr>
        <p:spPr>
          <a:xfrm>
            <a:off x="1143000" y="685800"/>
            <a:ext cx="4572000" cy="3429000"/>
          </a:xfrm>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3266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8C199AE-D5F3-4E45-B89C-868DEB0ED720}" type="slidenum">
              <a:rPr lang="en-GB" altLang="en-US"/>
              <a:t>8</a:t>
            </a:fld>
            <a:endParaRPr lang="en-GB" altLang="en-US"/>
          </a:p>
        </p:txBody>
      </p:sp>
      <p:sp>
        <p:nvSpPr>
          <p:cNvPr id="50178" name="Rectangle 2"/>
          <p:cNvSpPr>
            <a:spLocks noGrp="1" noRot="1" noChangeAspect="1" noChangeArrowheads="1" noTextEdit="1"/>
          </p:cNvSpPr>
          <p:nvPr>
            <p:ph type="sldImg"/>
          </p:nvPr>
        </p:nvSpPr>
        <p:spPr>
          <a:xfrm>
            <a:off x="1143000" y="685800"/>
            <a:ext cx="4572000" cy="3429000"/>
          </a:xfrm>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4897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8C199AE-D5F3-4E45-B89C-868DEB0ED720}" type="slidenum">
              <a:rPr lang="en-GB" altLang="en-US"/>
              <a:t>9</a:t>
            </a:fld>
            <a:endParaRPr lang="en-GB" altLang="en-US"/>
          </a:p>
        </p:txBody>
      </p:sp>
      <p:sp>
        <p:nvSpPr>
          <p:cNvPr id="50178" name="Rectangle 2"/>
          <p:cNvSpPr>
            <a:spLocks noGrp="1" noRot="1" noChangeAspect="1" noChangeArrowheads="1" noTextEdit="1"/>
          </p:cNvSpPr>
          <p:nvPr>
            <p:ph type="sldImg"/>
          </p:nvPr>
        </p:nvSpPr>
        <p:spPr>
          <a:xfrm>
            <a:off x="1143000" y="685800"/>
            <a:ext cx="4572000" cy="3429000"/>
          </a:xfrm>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058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8C199AE-D5F3-4E45-B89C-868DEB0ED720}" type="slidenum">
              <a:rPr lang="en-GB" altLang="en-US"/>
              <a:t>10</a:t>
            </a:fld>
            <a:endParaRPr lang="en-GB" altLang="en-US"/>
          </a:p>
        </p:txBody>
      </p:sp>
      <p:sp>
        <p:nvSpPr>
          <p:cNvPr id="50178" name="Rectangle 2"/>
          <p:cNvSpPr>
            <a:spLocks noGrp="1" noRot="1" noChangeAspect="1" noChangeArrowheads="1" noTextEdit="1"/>
          </p:cNvSpPr>
          <p:nvPr>
            <p:ph type="sldImg"/>
          </p:nvPr>
        </p:nvSpPr>
        <p:spPr>
          <a:xfrm>
            <a:off x="1143000" y="685800"/>
            <a:ext cx="4572000" cy="3429000"/>
          </a:xfrm>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3223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8C199AE-D5F3-4E45-B89C-868DEB0ED720}" type="slidenum">
              <a:rPr lang="en-GB" altLang="en-US"/>
              <a:t>11</a:t>
            </a:fld>
            <a:endParaRPr lang="en-GB" altLang="en-US"/>
          </a:p>
        </p:txBody>
      </p:sp>
      <p:sp>
        <p:nvSpPr>
          <p:cNvPr id="50178" name="Rectangle 2"/>
          <p:cNvSpPr>
            <a:spLocks noGrp="1" noRot="1" noChangeAspect="1" noChangeArrowheads="1" noTextEdit="1"/>
          </p:cNvSpPr>
          <p:nvPr>
            <p:ph type="sldImg"/>
          </p:nvPr>
        </p:nvSpPr>
        <p:spPr>
          <a:xfrm>
            <a:off x="1143000" y="685800"/>
            <a:ext cx="4572000" cy="3429000"/>
          </a:xfrm>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7585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8C199AE-D5F3-4E45-B89C-868DEB0ED720}" type="slidenum">
              <a:rPr lang="en-GB" altLang="en-US"/>
              <a:t>13</a:t>
            </a:fld>
            <a:endParaRPr lang="en-GB" altLang="en-US"/>
          </a:p>
        </p:txBody>
      </p:sp>
      <p:sp>
        <p:nvSpPr>
          <p:cNvPr id="50178" name="Rectangle 2"/>
          <p:cNvSpPr>
            <a:spLocks noGrp="1" noRot="1" noChangeAspect="1" noChangeArrowheads="1" noTextEdit="1"/>
          </p:cNvSpPr>
          <p:nvPr>
            <p:ph type="sldImg"/>
          </p:nvPr>
        </p:nvSpPr>
        <p:spPr>
          <a:xfrm>
            <a:off x="1143000" y="685800"/>
            <a:ext cx="4572000" cy="3429000"/>
          </a:xfrm>
        </p:spPr>
      </p:sp>
      <p:sp>
        <p:nvSpPr>
          <p:cNvPr id="5017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8A95C7-0810-4D29-A6CD-C970DD4B1630}" type="datetime1">
              <a:rPr lang="vi-VN" smtClean="0">
                <a:solidFill>
                  <a:prstClr val="black">
                    <a:tint val="75000"/>
                  </a:prstClr>
                </a:solidFill>
              </a:rPr>
              <a:pPr/>
              <a:t>04/01/2023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59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7366E-647D-4392-A344-5041FF34095C}" type="datetime1">
              <a:rPr lang="vi-VN" smtClean="0">
                <a:solidFill>
                  <a:prstClr val="black">
                    <a:tint val="75000"/>
                  </a:prstClr>
                </a:solidFill>
              </a:rPr>
              <a:pPr/>
              <a:t>04/01/2023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901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CEE68-8ADD-45C9-8ECC-15CF27C53769}" type="datetime1">
              <a:rPr lang="vi-VN" smtClean="0">
                <a:solidFill>
                  <a:prstClr val="black">
                    <a:tint val="75000"/>
                  </a:prstClr>
                </a:solidFill>
              </a:rPr>
              <a:pPr/>
              <a:t>04/01/2023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088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59F42-162B-4708-B9E4-E25246337BD5}" type="datetime1">
              <a:rPr lang="vi-VN" smtClean="0">
                <a:solidFill>
                  <a:prstClr val="black">
                    <a:tint val="75000"/>
                  </a:prstClr>
                </a:solidFill>
              </a:rPr>
              <a:pPr/>
              <a:t>04/01/2023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4659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3A708-AE91-436B-83EA-AB8870DADDD6}" type="datetime1">
              <a:rPr lang="vi-VN" smtClean="0">
                <a:solidFill>
                  <a:prstClr val="black">
                    <a:tint val="75000"/>
                  </a:prstClr>
                </a:solidFill>
              </a:rPr>
              <a:pPr/>
              <a:t>04/01/2023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11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308AF1-0C11-4C92-B799-DDC871DFA773}" type="datetime1">
              <a:rPr lang="vi-VN" smtClean="0">
                <a:solidFill>
                  <a:prstClr val="black">
                    <a:tint val="75000"/>
                  </a:prstClr>
                </a:solidFill>
              </a:rPr>
              <a:pPr/>
              <a:t>04/01/2023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293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00033-4ECB-45CB-8E1F-F571D2D8E94B}" type="datetime1">
              <a:rPr lang="vi-VN" smtClean="0">
                <a:solidFill>
                  <a:prstClr val="black">
                    <a:tint val="75000"/>
                  </a:prstClr>
                </a:solidFill>
              </a:rPr>
              <a:pPr/>
              <a:t>04/01/2023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961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AC946-F730-45E0-BE01-7BE17A2DDD0E}" type="datetime1">
              <a:rPr lang="vi-VN" smtClean="0">
                <a:solidFill>
                  <a:prstClr val="black">
                    <a:tint val="75000"/>
                  </a:prstClr>
                </a:solidFill>
              </a:rPr>
              <a:pPr/>
              <a:t>04/01/2023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908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E94CF-1C8D-4E94-8106-C4F0C8013633}"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F8BCF-C159-46E2-A7B1-E18501DF0CF5}" type="datetime1">
              <a:rPr lang="vi-VN" smtClean="0">
                <a:solidFill>
                  <a:prstClr val="black">
                    <a:tint val="75000"/>
                  </a:prstClr>
                </a:solidFill>
              </a:rPr>
              <a:pPr/>
              <a:t>04/01/2023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715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C06E6-D0FD-4614-9389-FB1EF377C95D}" type="datetime1">
              <a:rPr lang="vi-VN" smtClean="0">
                <a:solidFill>
                  <a:prstClr val="black">
                    <a:tint val="75000"/>
                  </a:prstClr>
                </a:solidFill>
              </a:rPr>
              <a:pPr/>
              <a:t>04/01/2023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899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B03A9-A2C0-40C9-88DC-84A50BAA09B5}" type="datetime1">
              <a:rPr lang="vi-VN" smtClean="0">
                <a:solidFill>
                  <a:prstClr val="black">
                    <a:tint val="75000"/>
                  </a:prstClr>
                </a:solidFill>
              </a:rPr>
              <a:pPr/>
              <a:t>04/01/2023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566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8A95C7-0810-4D29-A6CD-C970DD4B1630}" type="datetime1">
              <a:rPr lang="vi-VN" smtClean="0">
                <a:solidFill>
                  <a:prstClr val="black">
                    <a:tint val="75000"/>
                  </a:prstClr>
                </a:solidFill>
              </a:rPr>
              <a:pPr/>
              <a:t>04/01/2023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914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7366E-647D-4392-A344-5041FF34095C}" type="datetime1">
              <a:rPr lang="vi-VN" smtClean="0">
                <a:solidFill>
                  <a:prstClr val="black">
                    <a:tint val="75000"/>
                  </a:prstClr>
                </a:solidFill>
              </a:rPr>
              <a:pPr/>
              <a:t>04/01/2023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079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CEE68-8ADD-45C9-8ECC-15CF27C53769}" type="datetime1">
              <a:rPr lang="vi-VN" smtClean="0">
                <a:solidFill>
                  <a:prstClr val="black">
                    <a:tint val="75000"/>
                  </a:prstClr>
                </a:solidFill>
              </a:rPr>
              <a:pPr/>
              <a:t>04/01/2023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977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59F42-162B-4708-B9E4-E25246337BD5}" type="datetime1">
              <a:rPr lang="vi-VN" smtClean="0">
                <a:solidFill>
                  <a:prstClr val="black">
                    <a:tint val="75000"/>
                  </a:prstClr>
                </a:solidFill>
              </a:rPr>
              <a:pPr/>
              <a:t>04/01/2023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307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3A708-AE91-436B-83EA-AB8870DADDD6}" type="datetime1">
              <a:rPr lang="vi-VN" smtClean="0">
                <a:solidFill>
                  <a:prstClr val="black">
                    <a:tint val="75000"/>
                  </a:prstClr>
                </a:solidFill>
              </a:rPr>
              <a:pPr/>
              <a:t>04/01/2023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833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308AF1-0C11-4C92-B799-DDC871DFA773}" type="datetime1">
              <a:rPr lang="vi-VN" smtClean="0">
                <a:solidFill>
                  <a:prstClr val="black">
                    <a:tint val="75000"/>
                  </a:prstClr>
                </a:solidFill>
              </a:rPr>
              <a:pPr/>
              <a:t>04/01/2023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208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00033-4ECB-45CB-8E1F-F571D2D8E94B}" type="datetime1">
              <a:rPr lang="vi-VN" smtClean="0">
                <a:solidFill>
                  <a:prstClr val="black">
                    <a:tint val="75000"/>
                  </a:prstClr>
                </a:solidFill>
              </a:rPr>
              <a:pPr/>
              <a:t>04/01/2023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61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3553-D548-492F-85C7-4612B3F0E33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AC946-F730-45E0-BE01-7BE17A2DDD0E}" type="datetime1">
              <a:rPr lang="vi-VN" smtClean="0">
                <a:solidFill>
                  <a:prstClr val="black">
                    <a:tint val="75000"/>
                  </a:prstClr>
                </a:solidFill>
              </a:rPr>
              <a:pPr/>
              <a:t>04/01/2023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476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F8BCF-C159-46E2-A7B1-E18501DF0CF5}" type="datetime1">
              <a:rPr lang="vi-VN" smtClean="0">
                <a:solidFill>
                  <a:prstClr val="black">
                    <a:tint val="75000"/>
                  </a:prstClr>
                </a:solidFill>
              </a:rPr>
              <a:pPr/>
              <a:t>04/01/2023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697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C06E6-D0FD-4614-9389-FB1EF377C95D}" type="datetime1">
              <a:rPr lang="vi-VN" smtClean="0">
                <a:solidFill>
                  <a:prstClr val="black">
                    <a:tint val="75000"/>
                  </a:prstClr>
                </a:solidFill>
              </a:rPr>
              <a:pPr/>
              <a:t>04/01/2023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336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B03A9-A2C0-40C9-88DC-84A50BAA09B5}" type="datetime1">
              <a:rPr lang="vi-VN" smtClean="0">
                <a:solidFill>
                  <a:prstClr val="black">
                    <a:tint val="75000"/>
                  </a:prstClr>
                </a:solidFill>
              </a:rPr>
              <a:pPr/>
              <a:t>04/01/2023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489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64126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74670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14520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32416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96658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5029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E94CF-1C8D-4E94-8106-C4F0C8013633}"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70588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11017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3510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17626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65146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75295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28182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354780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7473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7049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E94CF-1C8D-4E94-8106-C4F0C8013633}" type="datetimeFigureOut">
              <a:rPr lang="en-US" smtClean="0"/>
              <a:t>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3553-D548-492F-85C7-4612B3F0E33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92930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18045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67037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57284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17536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536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E94CF-1C8D-4E94-8106-C4F0C8013633}" type="datetimeFigureOut">
              <a:rPr lang="en-US" smtClean="0"/>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3553-D548-492F-85C7-4612B3F0E3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83553-D548-492F-85C7-4612B3F0E3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3553-D548-492F-85C7-4612B3F0E3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t>1/4/2023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F6CDC-8E5A-4BD2-AC7D-B2D1DBECC295}" type="datetime1">
              <a:rPr lang="vi-VN" smtClean="0">
                <a:solidFill>
                  <a:prstClr val="black">
                    <a:tint val="75000"/>
                  </a:prstClr>
                </a:solidFill>
              </a:rPr>
              <a:pPr/>
              <a:t>04/01/2023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304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F6CDC-8E5A-4BD2-AC7D-B2D1DBECC295}" type="datetime1">
              <a:rPr lang="vi-VN" smtClean="0">
                <a:solidFill>
                  <a:prstClr val="black">
                    <a:tint val="75000"/>
                  </a:prstClr>
                </a:solidFill>
              </a:rPr>
              <a:pPr/>
              <a:t>04/01/2023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F5E41-5F6C-4E18-B131-37EB36DF69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9885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419509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07538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09600" y="1094374"/>
            <a:ext cx="7791400" cy="22584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7200">
              <a:spcBef>
                <a:spcPts val="300"/>
              </a:spcBef>
              <a:spcAft>
                <a:spcPts val="300"/>
              </a:spcAft>
            </a:pPr>
            <a:r>
              <a:rPr lang="en-US" sz="3600" b="1" dirty="0" smtClean="0">
                <a:solidFill>
                  <a:srgbClr val="0033CC"/>
                </a:solidFill>
                <a:latin typeface="Times New Roman" panose="02020603050405020304" pitchFamily="18" charset="0"/>
                <a:ea typeface="Times New Roman" panose="02020603050405020304" pitchFamily="18" charset="0"/>
              </a:rPr>
              <a:t>Nâng </a:t>
            </a:r>
            <a:r>
              <a:rPr lang="en-US" sz="3600" b="1" dirty="0">
                <a:solidFill>
                  <a:srgbClr val="0033CC"/>
                </a:solidFill>
                <a:latin typeface="Times New Roman" panose="02020603050405020304" pitchFamily="18" charset="0"/>
                <a:ea typeface="Times New Roman" panose="02020603050405020304" pitchFamily="18" charset="0"/>
              </a:rPr>
              <a:t>cao </a:t>
            </a:r>
          </a:p>
          <a:p>
            <a:pPr indent="457200">
              <a:spcBef>
                <a:spcPts val="300"/>
              </a:spcBef>
              <a:spcAft>
                <a:spcPts val="300"/>
              </a:spcAft>
            </a:pPr>
            <a:r>
              <a:rPr lang="en-US" sz="3600" b="1" dirty="0" smtClean="0">
                <a:solidFill>
                  <a:srgbClr val="0033CC"/>
                </a:solidFill>
                <a:latin typeface="Times New Roman" panose="02020603050405020304" pitchFamily="18" charset="0"/>
                <a:ea typeface="Times New Roman" panose="02020603050405020304" pitchFamily="18" charset="0"/>
              </a:rPr>
              <a:t>năng </a:t>
            </a:r>
            <a:r>
              <a:rPr lang="en-US" sz="3600" b="1" dirty="0">
                <a:solidFill>
                  <a:srgbClr val="0033CC"/>
                </a:solidFill>
                <a:latin typeface="Times New Roman" panose="02020603050405020304" pitchFamily="18" charset="0"/>
                <a:ea typeface="Times New Roman" panose="02020603050405020304" pitchFamily="18" charset="0"/>
              </a:rPr>
              <a:t>lực tin học </a:t>
            </a:r>
            <a:r>
              <a:rPr lang="en-US" sz="3600" b="1" dirty="0" smtClean="0">
                <a:solidFill>
                  <a:srgbClr val="0033CC"/>
                </a:solidFill>
                <a:latin typeface="Times New Roman" panose="02020603050405020304" pitchFamily="18" charset="0"/>
                <a:ea typeface="Times New Roman" panose="02020603050405020304" pitchFamily="18" charset="0"/>
              </a:rPr>
              <a:t>cho </a:t>
            </a:r>
            <a:r>
              <a:rPr lang="en-US" sz="3600" b="1" dirty="0">
                <a:solidFill>
                  <a:srgbClr val="0033CC"/>
                </a:solidFill>
                <a:latin typeface="Times New Roman" panose="02020603050405020304" pitchFamily="18" charset="0"/>
                <a:ea typeface="Times New Roman" panose="02020603050405020304" pitchFamily="18" charset="0"/>
              </a:rPr>
              <a:t>học sinh lớp 4 </a:t>
            </a:r>
            <a:endParaRPr lang="en-US" sz="3600" b="1" dirty="0" smtClean="0">
              <a:solidFill>
                <a:srgbClr val="0033CC"/>
              </a:solidFill>
              <a:latin typeface="Times New Roman" panose="02020603050405020304" pitchFamily="18" charset="0"/>
              <a:ea typeface="Times New Roman" panose="02020603050405020304" pitchFamily="18" charset="0"/>
            </a:endParaRPr>
          </a:p>
          <a:p>
            <a:pPr indent="457200">
              <a:spcBef>
                <a:spcPts val="300"/>
              </a:spcBef>
              <a:spcAft>
                <a:spcPts val="300"/>
              </a:spcAft>
            </a:pPr>
            <a:r>
              <a:rPr lang="en-US" sz="3600" b="1" dirty="0" smtClean="0">
                <a:solidFill>
                  <a:srgbClr val="0033CC"/>
                </a:solidFill>
                <a:latin typeface="Times New Roman" panose="02020603050405020304" pitchFamily="18" charset="0"/>
                <a:ea typeface="Times New Roman" panose="02020603050405020304" pitchFamily="18" charset="0"/>
              </a:rPr>
              <a:t>Trường </a:t>
            </a:r>
            <a:r>
              <a:rPr lang="en-US" sz="3600" b="1" dirty="0">
                <a:solidFill>
                  <a:srgbClr val="0033CC"/>
                </a:solidFill>
                <a:latin typeface="Times New Roman" panose="02020603050405020304" pitchFamily="18" charset="0"/>
                <a:ea typeface="Times New Roman" panose="02020603050405020304" pitchFamily="18" charset="0"/>
              </a:rPr>
              <a:t>Tiểu học Giồng </a:t>
            </a:r>
            <a:r>
              <a:rPr lang="en-US" sz="3600" b="1" dirty="0" smtClean="0">
                <a:solidFill>
                  <a:srgbClr val="0033CC"/>
                </a:solidFill>
                <a:latin typeface="Times New Roman" panose="02020603050405020304" pitchFamily="18" charset="0"/>
                <a:ea typeface="Times New Roman" panose="02020603050405020304" pitchFamily="18" charset="0"/>
              </a:rPr>
              <a:t>Găng</a:t>
            </a:r>
            <a:endParaRPr lang="en-US" sz="3600" dirty="0">
              <a:solidFill>
                <a:srgbClr val="0033CC"/>
              </a:solidFill>
              <a:latin typeface="Times New Roman" panose="02020603050405020304" pitchFamily="18" charset="0"/>
              <a:ea typeface="Times New Roman" panose="02020603050405020304" pitchFamily="18" charset="0"/>
            </a:endParaRPr>
          </a:p>
        </p:txBody>
      </p:sp>
      <p:sp>
        <p:nvSpPr>
          <p:cNvPr id="2" name="Rectangle 1"/>
          <p:cNvSpPr/>
          <p:nvPr/>
        </p:nvSpPr>
        <p:spPr>
          <a:xfrm>
            <a:off x="971600" y="479989"/>
            <a:ext cx="7629192" cy="461665"/>
          </a:xfrm>
          <a:prstGeom prst="rect">
            <a:avLst/>
          </a:prstGeom>
        </p:spPr>
        <p:txBody>
          <a:bodyPr wrap="square">
            <a:spAutoFit/>
          </a:bodyPr>
          <a:lstStyle/>
          <a:p>
            <a:pPr algn="ctr"/>
            <a:r>
              <a:rPr lang="en-GB" sz="2400" dirty="0" smtClean="0">
                <a:solidFill>
                  <a:srgbClr val="FF0000"/>
                </a:solidFill>
                <a:latin typeface="Times New Roman" pitchFamily="18" charset="0"/>
                <a:cs typeface="Times New Roman" pitchFamily="18" charset="0"/>
              </a:rPr>
              <a:t>B</a:t>
            </a:r>
            <a:r>
              <a:rPr lang="vi-VN" sz="2400" dirty="0" smtClean="0">
                <a:solidFill>
                  <a:srgbClr val="FF0000"/>
                </a:solidFill>
                <a:latin typeface="Times New Roman" pitchFamily="18" charset="0"/>
                <a:cs typeface="Times New Roman" pitchFamily="18" charset="0"/>
              </a:rPr>
              <a:t>iện </a:t>
            </a:r>
            <a:r>
              <a:rPr lang="vi-VN" sz="2400" dirty="0">
                <a:solidFill>
                  <a:srgbClr val="FF0000"/>
                </a:solidFill>
                <a:latin typeface="Times New Roman" pitchFamily="18" charset="0"/>
                <a:cs typeface="Times New Roman" pitchFamily="18" charset="0"/>
              </a:rPr>
              <a:t>pháp góp phần nâng cao chất lượng công tác giảng </a:t>
            </a:r>
            <a:r>
              <a:rPr lang="vi-VN" sz="2400" dirty="0" smtClean="0">
                <a:solidFill>
                  <a:srgbClr val="FF0000"/>
                </a:solidFill>
                <a:latin typeface="Times New Roman" pitchFamily="18" charset="0"/>
                <a:cs typeface="Times New Roman" pitchFamily="18" charset="0"/>
              </a:rPr>
              <a:t>dạy</a:t>
            </a:r>
            <a:endParaRPr lang="en-US" sz="2400" dirty="0">
              <a:solidFill>
                <a:srgbClr val="FF0000"/>
              </a:solidFill>
            </a:endParaRPr>
          </a:p>
        </p:txBody>
      </p:sp>
      <p:sp>
        <p:nvSpPr>
          <p:cNvPr id="6" name="Rectangle 5"/>
          <p:cNvSpPr/>
          <p:nvPr/>
        </p:nvSpPr>
        <p:spPr>
          <a:xfrm>
            <a:off x="1126878" y="4109178"/>
            <a:ext cx="6824176" cy="523220"/>
          </a:xfrm>
          <a:prstGeom prst="rect">
            <a:avLst/>
          </a:prstGeom>
        </p:spPr>
        <p:txBody>
          <a:bodyPr wrap="none">
            <a:spAutoFit/>
          </a:bodyPr>
          <a:lstStyle/>
          <a:p>
            <a:pPr algn="ctr"/>
            <a:r>
              <a:rPr lang="vi-VN" sz="2800" b="1" dirty="0">
                <a:solidFill>
                  <a:srgbClr val="FF0000"/>
                </a:solidFill>
                <a:latin typeface="Times New Roman" pitchFamily="18" charset="0"/>
                <a:cs typeface="Times New Roman" pitchFamily="18" charset="0"/>
              </a:rPr>
              <a:t>GIÁO VIÊN</a:t>
            </a:r>
            <a:r>
              <a:rPr lang="vi-VN" sz="2800" b="1" dirty="0" smtClean="0">
                <a:solidFill>
                  <a:srgbClr val="FF0000"/>
                </a:solidFill>
                <a:latin typeface="Times New Roman" pitchFamily="18" charset="0"/>
                <a:cs typeface="Times New Roman" pitchFamily="18" charset="0"/>
              </a:rPr>
              <a:t>:</a:t>
            </a:r>
            <a:r>
              <a:rPr lang="en-GB" sz="2800" b="1" dirty="0" smtClean="0">
                <a:solidFill>
                  <a:srgbClr val="FF0000"/>
                </a:solidFill>
                <a:latin typeface="Times New Roman" pitchFamily="18" charset="0"/>
                <a:cs typeface="Times New Roman" pitchFamily="18" charset="0"/>
              </a:rPr>
              <a:t> DƯƠNG THỊ KIM CƯƠNG</a:t>
            </a:r>
            <a:r>
              <a:rPr lang="vi-VN" sz="2800" b="1" dirty="0" smtClean="0">
                <a:solidFill>
                  <a:srgbClr val="FF0000"/>
                </a:solidFill>
                <a:latin typeface="Times New Roman" pitchFamily="18" charset="0"/>
                <a:cs typeface="Times New Roman" pitchFamily="18" charset="0"/>
              </a:rPr>
              <a:t> </a:t>
            </a:r>
            <a:endParaRPr lang="vi-VN" sz="2800" b="1" dirty="0">
              <a:solidFill>
                <a:srgbClr val="FF0000"/>
              </a:solidFill>
              <a:latin typeface="Times New Roman" pitchFamily="18" charset="0"/>
              <a:cs typeface="Times New Roman" pitchFamily="18" charset="0"/>
            </a:endParaRPr>
          </a:p>
        </p:txBody>
      </p:sp>
      <p:sp>
        <p:nvSpPr>
          <p:cNvPr id="8" name="Rectangle 7"/>
          <p:cNvSpPr/>
          <p:nvPr/>
        </p:nvSpPr>
        <p:spPr>
          <a:xfrm>
            <a:off x="1640054" y="5486400"/>
            <a:ext cx="6146171" cy="523220"/>
          </a:xfrm>
          <a:prstGeom prst="rect">
            <a:avLst/>
          </a:prstGeom>
        </p:spPr>
        <p:txBody>
          <a:bodyPr wrap="none">
            <a:spAutoFit/>
          </a:bodyPr>
          <a:lstStyle/>
          <a:p>
            <a:pPr algn="ctr"/>
            <a:r>
              <a:rPr lang="en-US" sz="2800" b="1" dirty="0" smtClean="0">
                <a:solidFill>
                  <a:srgbClr val="9900CC"/>
                </a:solidFill>
                <a:latin typeface="Times New Roman" pitchFamily="18" charset="0"/>
                <a:cs typeface="Times New Roman" pitchFamily="18" charset="0"/>
              </a:rPr>
              <a:t>TRƯỜNG TIỂU HỌC GIỒNG GĂNG</a:t>
            </a:r>
            <a:endParaRPr lang="vi-VN" sz="2800" b="1" dirty="0">
              <a:solidFill>
                <a:srgbClr val="9900CC"/>
              </a:solidFill>
              <a:latin typeface="Times New Roman" pitchFamily="18" charset="0"/>
              <a:cs typeface="Times New Roman" pitchFamily="18" charset="0"/>
            </a:endParaRPr>
          </a:p>
        </p:txBody>
      </p:sp>
    </p:spTree>
    <p:extLst>
      <p:ext uri="{BB962C8B-B14F-4D97-AF65-F5344CB8AC3E}">
        <p14:creationId xmlns:p14="http://schemas.microsoft.com/office/powerpoint/2010/main" val="56057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57200" y="304800"/>
            <a:ext cx="6858000" cy="685800"/>
          </a:xfrm>
          <a:prstGeom prst="roundRect">
            <a:avLst/>
          </a:prstGeom>
          <a:solidFill>
            <a:srgbClr val="B8F9A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 Thực trạng:</a:t>
            </a:r>
          </a:p>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1.2 Thực trạng của bản thân</a:t>
            </a:r>
            <a:r>
              <a:rPr lang="en-US" sz="2400" b="1"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
        <p:nvSpPr>
          <p:cNvPr id="22" name="Rounded Rectangle 21"/>
          <p:cNvSpPr/>
          <p:nvPr/>
        </p:nvSpPr>
        <p:spPr>
          <a:xfrm>
            <a:off x="304815" y="1219200"/>
            <a:ext cx="8401821" cy="518160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 name="TextBox 2"/>
          <p:cNvSpPr txBox="1"/>
          <p:nvPr/>
        </p:nvSpPr>
        <p:spPr>
          <a:xfrm>
            <a:off x="304800" y="1371610"/>
            <a:ext cx="8305800" cy="4708981"/>
          </a:xfrm>
          <a:prstGeom prst="rect">
            <a:avLst/>
          </a:prstGeom>
          <a:noFill/>
        </p:spPr>
        <p:txBody>
          <a:bodyPr wrap="square" rtlCol="0">
            <a:spAutoFit/>
          </a:bodyPr>
          <a:lstStyle/>
          <a:p>
            <a:pPr algn="just"/>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Từ thực tế dạy học tại trường tiểu học Giồng Găng bản thân tôi nhận thấy, nhiều học sinh tỏ ra ngại thực hành, thao tác cơ bản trên máy còn chưa chuẩn; đa số thực hành trên máy chỉ tập trung vào học sinh đã có kĩ năng thực hành tốt máy tính, các em còn lại chỉ quan sát nên khi giáo viên hỏi các em sẽ không thực hiện được công việc theo yêu cầu. Nên dẫn đến số học sinh đạt được hết 5 thành phần năng lực là chưa cao. Từ giữa tháng 09 năm 2022, bản thân đã tiến hành khảo sát đánh giá tại đơn vị như sau: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63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57200" y="304800"/>
            <a:ext cx="6858000" cy="838200"/>
          </a:xfrm>
          <a:prstGeom prst="roundRect">
            <a:avLst/>
          </a:prstGeom>
          <a:solidFill>
            <a:srgbClr val="B8F9A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 Thực trạng:</a:t>
            </a:r>
          </a:p>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1.2 Thực trạng của bản thân</a:t>
            </a:r>
            <a:r>
              <a:rPr lang="en-US" sz="2400" b="1"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94034496"/>
              </p:ext>
            </p:extLst>
          </p:nvPr>
        </p:nvGraphicFramePr>
        <p:xfrm>
          <a:off x="2057416" y="2120643"/>
          <a:ext cx="5310505" cy="4148244"/>
        </p:xfrm>
        <a:graphic>
          <a:graphicData uri="http://schemas.openxmlformats.org/drawingml/2006/table">
            <a:tbl>
              <a:tblPr firstRow="1" firstCol="1" bandRow="1">
                <a:tableStyleId>{3C2FFA5D-87B4-456A-9821-1D502468CF0F}</a:tableStyleId>
              </a:tblPr>
              <a:tblGrid>
                <a:gridCol w="2531391">
                  <a:extLst>
                    <a:ext uri="{9D8B030D-6E8A-4147-A177-3AD203B41FA5}">
                      <a16:colId xmlns:a16="http://schemas.microsoft.com/office/drawing/2014/main" xmlns="" val="3086607739"/>
                    </a:ext>
                  </a:extLst>
                </a:gridCol>
                <a:gridCol w="656756">
                  <a:extLst>
                    <a:ext uri="{9D8B030D-6E8A-4147-A177-3AD203B41FA5}">
                      <a16:colId xmlns:a16="http://schemas.microsoft.com/office/drawing/2014/main" xmlns="" val="1788227692"/>
                    </a:ext>
                  </a:extLst>
                </a:gridCol>
                <a:gridCol w="1061179">
                  <a:extLst>
                    <a:ext uri="{9D8B030D-6E8A-4147-A177-3AD203B41FA5}">
                      <a16:colId xmlns:a16="http://schemas.microsoft.com/office/drawing/2014/main" xmlns="" val="1952022289"/>
                    </a:ext>
                  </a:extLst>
                </a:gridCol>
                <a:gridCol w="1061179">
                  <a:extLst>
                    <a:ext uri="{9D8B030D-6E8A-4147-A177-3AD203B41FA5}">
                      <a16:colId xmlns:a16="http://schemas.microsoft.com/office/drawing/2014/main" xmlns="" val="13686507"/>
                    </a:ext>
                  </a:extLst>
                </a:gridCol>
              </a:tblGrid>
              <a:tr h="396240">
                <a:tc rowSpan="2">
                  <a:txBody>
                    <a:bodyPr/>
                    <a:lstStyle/>
                    <a:p>
                      <a:pPr>
                        <a:lnSpc>
                          <a:spcPct val="150000"/>
                        </a:lnSpc>
                        <a:spcBef>
                          <a:spcPts val="600"/>
                        </a:spcBef>
                        <a:spcAft>
                          <a:spcPts val="600"/>
                        </a:spcAft>
                        <a:tabLst>
                          <a:tab pos="617855" algn="l"/>
                        </a:tabLst>
                      </a:pPr>
                      <a:r>
                        <a:rPr lang="en-US" sz="1300">
                          <a:solidFill>
                            <a:schemeClr val="tx1"/>
                          </a:solidFill>
                          <a:effectLst/>
                        </a:rPr>
                        <a:t>Lớp </a:t>
                      </a:r>
                      <a:r>
                        <a:rPr lang="en-US" sz="1300" smtClean="0">
                          <a:solidFill>
                            <a:schemeClr val="tx1"/>
                          </a:solidFill>
                          <a:effectLst/>
                        </a:rPr>
                        <a:t>4</a:t>
                      </a:r>
                      <a:endParaRPr lang="en-US" sz="1100" smtClean="0">
                        <a:solidFill>
                          <a:schemeClr val="tx1"/>
                        </a:solidFill>
                        <a:effectLst/>
                      </a:endParaRPr>
                    </a:p>
                    <a:p>
                      <a:pPr algn="r">
                        <a:lnSpc>
                          <a:spcPct val="150000"/>
                        </a:lnSpc>
                        <a:spcBef>
                          <a:spcPts val="600"/>
                        </a:spcBef>
                        <a:spcAft>
                          <a:spcPts val="600"/>
                        </a:spcAft>
                        <a:tabLst>
                          <a:tab pos="617855" algn="l"/>
                        </a:tabLst>
                      </a:pPr>
                      <a:r>
                        <a:rPr lang="en-US" sz="1300" smtClean="0">
                          <a:solidFill>
                            <a:schemeClr val="tx1"/>
                          </a:solidFill>
                          <a:effectLst/>
                        </a:rPr>
                        <a:t>Năng lực tin học</a:t>
                      </a:r>
                      <a:endParaRPr lang="en-U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algn="ctr">
                        <a:lnSpc>
                          <a:spcPct val="200000"/>
                        </a:lnSpc>
                        <a:spcBef>
                          <a:spcPts val="600"/>
                        </a:spcBef>
                        <a:spcAft>
                          <a:spcPts val="600"/>
                        </a:spcAft>
                        <a:tabLst>
                          <a:tab pos="617855" algn="l"/>
                        </a:tabLst>
                      </a:pPr>
                      <a:r>
                        <a:rPr lang="en-US" sz="1300">
                          <a:solidFill>
                            <a:schemeClr val="tx1"/>
                          </a:solidFill>
                          <a:effectLst/>
                        </a:rPr>
                        <a:t>Mức độ</a:t>
                      </a:r>
                      <a:endParaRPr lang="en-U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4134477"/>
                  </a:ext>
                </a:extLst>
              </a:tr>
              <a:tr h="383964">
                <a:tc vMerge="1">
                  <a:txBody>
                    <a:bodyPr/>
                    <a:lstStyle/>
                    <a:p>
                      <a:endParaRPr lang="en-US"/>
                    </a:p>
                  </a:txBody>
                  <a:tcPr/>
                </a:tc>
                <a:tc>
                  <a:txBody>
                    <a:bodyPr/>
                    <a:lstStyle/>
                    <a:p>
                      <a:pPr algn="ctr">
                        <a:lnSpc>
                          <a:spcPct val="150000"/>
                        </a:lnSpc>
                        <a:spcBef>
                          <a:spcPts val="600"/>
                        </a:spcBef>
                        <a:spcAft>
                          <a:spcPts val="600"/>
                        </a:spcAft>
                        <a:tabLst>
                          <a:tab pos="617855" algn="l"/>
                        </a:tabLst>
                      </a:pPr>
                      <a:r>
                        <a:rPr lang="en-US" sz="1300" b="1">
                          <a:solidFill>
                            <a:schemeClr val="tx1"/>
                          </a:solidFill>
                          <a:effectLst/>
                        </a:rPr>
                        <a:t>Tốt</a:t>
                      </a:r>
                      <a:endParaRPr lang="en-US" sz="1100" b="1">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b="1">
                          <a:solidFill>
                            <a:schemeClr val="tx1"/>
                          </a:solidFill>
                          <a:effectLst/>
                        </a:rPr>
                        <a:t>Đạt</a:t>
                      </a:r>
                      <a:endParaRPr lang="en-US" sz="1100" b="1">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b="1">
                          <a:effectLst/>
                        </a:rPr>
                        <a:t>Cần cố gắng</a:t>
                      </a:r>
                      <a:endParaRPr lang="en-US" sz="11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854243138"/>
                  </a:ext>
                </a:extLst>
              </a:tr>
              <a:tr h="891540">
                <a:tc>
                  <a:txBody>
                    <a:bodyPr/>
                    <a:lstStyle/>
                    <a:p>
                      <a:pPr algn="just">
                        <a:lnSpc>
                          <a:spcPct val="150000"/>
                        </a:lnSpc>
                        <a:spcBef>
                          <a:spcPts val="600"/>
                        </a:spcBef>
                        <a:spcAft>
                          <a:spcPts val="600"/>
                        </a:spcAft>
                        <a:tabLst>
                          <a:tab pos="617855" algn="l"/>
                        </a:tabLst>
                      </a:pPr>
                      <a:r>
                        <a:rPr lang="en-US" sz="1300">
                          <a:effectLst/>
                        </a:rPr>
                        <a:t>Sử dụng và quản lí các phương tiện công nghệ thông tin và truyền</a:t>
                      </a:r>
                      <a:r>
                        <a:rPr lang="en-US" sz="1300" spc="-50">
                          <a:effectLst/>
                        </a:rPr>
                        <a:t> </a:t>
                      </a:r>
                      <a:r>
                        <a:rPr lang="en-US" sz="1300">
                          <a:effectLst/>
                        </a:rPr>
                        <a:t>thông</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tabLst>
                          <a:tab pos="617855" algn="l"/>
                        </a:tabLst>
                      </a:pPr>
                      <a:r>
                        <a:rPr lang="en-US" sz="1300">
                          <a:effectLst/>
                        </a:rPr>
                        <a:t>5</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a:effectLst/>
                        </a:rPr>
                        <a:t>15</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a:effectLst/>
                        </a:rPr>
                        <a:t>123</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646921521"/>
                  </a:ext>
                </a:extLst>
              </a:tr>
              <a:tr h="594360">
                <a:tc>
                  <a:txBody>
                    <a:bodyPr/>
                    <a:lstStyle/>
                    <a:p>
                      <a:pPr algn="just">
                        <a:lnSpc>
                          <a:spcPct val="150000"/>
                        </a:lnSpc>
                        <a:spcBef>
                          <a:spcPts val="600"/>
                        </a:spcBef>
                        <a:spcAft>
                          <a:spcPts val="600"/>
                        </a:spcAft>
                        <a:tabLst>
                          <a:tab pos="617855" algn="l"/>
                        </a:tabLst>
                      </a:pPr>
                      <a:r>
                        <a:rPr lang="en-US" sz="1300">
                          <a:effectLst/>
                        </a:rPr>
                        <a:t>Ứng xử phù hợp trong môi trường</a:t>
                      </a:r>
                      <a:r>
                        <a:rPr lang="en-US" sz="1300" spc="-20">
                          <a:effectLst/>
                        </a:rPr>
                        <a:t> </a:t>
                      </a:r>
                      <a:r>
                        <a:rPr lang="en-US" sz="1300">
                          <a:effectLst/>
                        </a:rPr>
                        <a:t>số</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tabLst>
                          <a:tab pos="617855" algn="l"/>
                        </a:tabLst>
                      </a:pPr>
                      <a:r>
                        <a:rPr lang="en-US" sz="1300">
                          <a:effectLst/>
                        </a:rPr>
                        <a:t>7</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a:effectLst/>
                        </a:rPr>
                        <a:t>18</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a:effectLst/>
                        </a:rPr>
                        <a:t>118</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875079692"/>
                  </a:ext>
                </a:extLst>
              </a:tr>
              <a:tr h="891540">
                <a:tc>
                  <a:txBody>
                    <a:bodyPr/>
                    <a:lstStyle/>
                    <a:p>
                      <a:pPr algn="just">
                        <a:lnSpc>
                          <a:spcPct val="150000"/>
                        </a:lnSpc>
                        <a:spcBef>
                          <a:spcPts val="600"/>
                        </a:spcBef>
                        <a:spcAft>
                          <a:spcPts val="600"/>
                        </a:spcAft>
                        <a:tabLst>
                          <a:tab pos="617855" algn="l"/>
                        </a:tabLst>
                      </a:pPr>
                      <a:r>
                        <a:rPr lang="en-US" sz="1300">
                          <a:effectLst/>
                        </a:rPr>
                        <a:t>Giải quyết vấn đề với sự hỗ trợ của công nghệ thông tin và truyền</a:t>
                      </a:r>
                      <a:r>
                        <a:rPr lang="en-US" sz="1300" spc="-90">
                          <a:effectLst/>
                        </a:rPr>
                        <a:t> </a:t>
                      </a:r>
                      <a:r>
                        <a:rPr lang="en-US" sz="1300">
                          <a:effectLst/>
                        </a:rPr>
                        <a:t>thông;</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tabLst>
                          <a:tab pos="617855" algn="l"/>
                        </a:tabLst>
                      </a:pPr>
                      <a:r>
                        <a:rPr lang="en-US" sz="1300">
                          <a:effectLst/>
                        </a:rPr>
                        <a:t>6</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a:effectLst/>
                        </a:rPr>
                        <a:t>16</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a:effectLst/>
                        </a:rPr>
                        <a:t>121</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932382536"/>
                  </a:ext>
                </a:extLst>
              </a:tr>
              <a:tr h="594360">
                <a:tc>
                  <a:txBody>
                    <a:bodyPr/>
                    <a:lstStyle/>
                    <a:p>
                      <a:pPr algn="just">
                        <a:lnSpc>
                          <a:spcPct val="150000"/>
                        </a:lnSpc>
                        <a:spcBef>
                          <a:spcPts val="600"/>
                        </a:spcBef>
                        <a:spcAft>
                          <a:spcPts val="600"/>
                        </a:spcAft>
                        <a:tabLst>
                          <a:tab pos="617855" algn="l"/>
                        </a:tabLst>
                      </a:pPr>
                      <a:r>
                        <a:rPr lang="en-US" sz="1300">
                          <a:effectLst/>
                        </a:rPr>
                        <a:t>Ứng dụng công nghệ thông tin và truyền thông trong học và tự</a:t>
                      </a:r>
                      <a:r>
                        <a:rPr lang="en-US" sz="1300" spc="-60">
                          <a:effectLst/>
                        </a:rPr>
                        <a:t> </a:t>
                      </a:r>
                      <a:r>
                        <a:rPr lang="en-US" sz="1300">
                          <a:effectLst/>
                        </a:rPr>
                        <a:t>học;</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tabLst>
                          <a:tab pos="617855" algn="l"/>
                        </a:tabLst>
                      </a:pPr>
                      <a:r>
                        <a:rPr lang="en-US" sz="1300">
                          <a:effectLst/>
                        </a:rPr>
                        <a:t>5</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a:effectLst/>
                        </a:rPr>
                        <a:t>19</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a:effectLst/>
                        </a:rPr>
                        <a:t>119</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226887212"/>
                  </a:ext>
                </a:extLst>
              </a:tr>
              <a:tr h="396240">
                <a:tc>
                  <a:txBody>
                    <a:bodyPr/>
                    <a:lstStyle/>
                    <a:p>
                      <a:pPr algn="just">
                        <a:lnSpc>
                          <a:spcPct val="200000"/>
                        </a:lnSpc>
                        <a:spcBef>
                          <a:spcPts val="600"/>
                        </a:spcBef>
                        <a:spcAft>
                          <a:spcPts val="600"/>
                        </a:spcAft>
                        <a:tabLst>
                          <a:tab pos="617855" algn="l"/>
                        </a:tabLst>
                      </a:pPr>
                      <a:r>
                        <a:rPr lang="en-US" sz="1300">
                          <a:effectLst/>
                        </a:rPr>
                        <a:t>Hợp tác trong môi trường</a:t>
                      </a:r>
                      <a:r>
                        <a:rPr lang="en-US" sz="1300" spc="-25">
                          <a:effectLst/>
                        </a:rPr>
                        <a:t> </a:t>
                      </a:r>
                      <a:r>
                        <a:rPr lang="en-US" sz="1300">
                          <a:effectLst/>
                        </a:rPr>
                        <a:t>số.</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tabLst>
                          <a:tab pos="617855" algn="l"/>
                        </a:tabLst>
                      </a:pPr>
                      <a:r>
                        <a:rPr lang="en-US" sz="1300">
                          <a:effectLst/>
                        </a:rPr>
                        <a:t>6</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a:effectLst/>
                        </a:rPr>
                        <a:t>17</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a:effectLst/>
                        </a:rPr>
                        <a:t>120</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4282456264"/>
                  </a:ext>
                </a:extLst>
              </a:tr>
            </a:tbl>
          </a:graphicData>
        </a:graphic>
      </p:graphicFrame>
      <p:cxnSp>
        <p:nvCxnSpPr>
          <p:cNvPr id="5" name="Straight Connector 4"/>
          <p:cNvCxnSpPr/>
          <p:nvPr/>
        </p:nvCxnSpPr>
        <p:spPr>
          <a:xfrm flipV="1">
            <a:off x="2057400" y="2120643"/>
            <a:ext cx="2438400" cy="60960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tangle 12"/>
          <p:cNvSpPr/>
          <p:nvPr/>
        </p:nvSpPr>
        <p:spPr>
          <a:xfrm>
            <a:off x="457200" y="1143011"/>
            <a:ext cx="8534400" cy="954107"/>
          </a:xfrm>
          <a:prstGeom prst="rect">
            <a:avLst/>
          </a:prstGeom>
        </p:spPr>
        <p:txBody>
          <a:bodyPr wrap="square">
            <a:spAutoFit/>
          </a:bodyPr>
          <a:lstStyle/>
          <a:p>
            <a:pPr algn="just">
              <a:spcBef>
                <a:spcPts val="300"/>
              </a:spcBef>
              <a:spcAft>
                <a:spcPts val="300"/>
              </a:spcAft>
            </a:pPr>
            <a:r>
              <a:rPr lang="en-US" sz="2800" dirty="0">
                <a:solidFill>
                  <a:srgbClr val="000000"/>
                </a:solidFill>
                <a:latin typeface="Times New Roman" panose="02020603050405020304" pitchFamily="18" charset="0"/>
                <a:ea typeface="Times New Roman" panose="02020603050405020304" pitchFamily="18" charset="0"/>
              </a:rPr>
              <a:t>*</a:t>
            </a:r>
            <a:r>
              <a:rPr lang="en-US" sz="2800" b="1" dirty="0">
                <a:solidFill>
                  <a:srgbClr val="000000"/>
                </a:solidFill>
                <a:latin typeface="Times New Roman" panose="02020603050405020304" pitchFamily="18" charset="0"/>
                <a:ea typeface="Times New Roman" panose="02020603050405020304" pitchFamily="18" charset="0"/>
              </a:rPr>
              <a:t> Dưới đây là bảng thống kê số lượng học sinh </a:t>
            </a:r>
            <a:r>
              <a:rPr lang="en-US" sz="2800" b="1" dirty="0" smtClean="0">
                <a:solidFill>
                  <a:srgbClr val="000000"/>
                </a:solidFill>
                <a:latin typeface="Times New Roman" panose="02020603050405020304" pitchFamily="18" charset="0"/>
                <a:ea typeface="Times New Roman" panose="02020603050405020304" pitchFamily="18" charset="0"/>
              </a:rPr>
              <a:t>lớp 4 trước </a:t>
            </a:r>
            <a:r>
              <a:rPr lang="en-US" sz="2800" b="1" dirty="0">
                <a:solidFill>
                  <a:srgbClr val="000000"/>
                </a:solidFill>
                <a:latin typeface="Times New Roman" panose="02020603050405020304" pitchFamily="18" charset="0"/>
                <a:ea typeface="Times New Roman" panose="02020603050405020304" pitchFamily="18" charset="0"/>
              </a:rPr>
              <a:t>khi nghiên </a:t>
            </a:r>
            <a:r>
              <a:rPr lang="en-US" sz="2800" b="1">
                <a:solidFill>
                  <a:srgbClr val="000000"/>
                </a:solidFill>
                <a:latin typeface="Times New Roman" panose="02020603050405020304" pitchFamily="18" charset="0"/>
                <a:ea typeface="Times New Roman" panose="02020603050405020304" pitchFamily="18" charset="0"/>
              </a:rPr>
              <a:t>cứu </a:t>
            </a:r>
            <a:r>
              <a:rPr lang="en-US" sz="2800" b="1" smtClean="0">
                <a:solidFill>
                  <a:srgbClr val="000000"/>
                </a:solidFill>
                <a:latin typeface="Times New Roman" panose="02020603050405020304" pitchFamily="18" charset="0"/>
                <a:ea typeface="Times New Roman" panose="02020603050405020304" pitchFamily="18" charset="0"/>
              </a:rPr>
              <a:t>biện pháp:</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257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209800"/>
            <a:ext cx="91440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smtClean="0">
                <a:ln/>
                <a:solidFill>
                  <a:srgbClr val="002060"/>
                </a:solidFill>
                <a:effectLst>
                  <a:outerShdw blurRad="38100" dist="38100" dir="2700000" algn="tl">
                    <a:srgbClr val="000000">
                      <a:alpha val="43137"/>
                    </a:srgbClr>
                  </a:outerShdw>
                  <a:reflection blurRad="10000" stA="55000" endPos="48000" dist="500" dir="5400000" sy="-100000" algn="bl" rotWithShape="0"/>
                </a:effectLst>
                <a:latin typeface="Times New Roman"/>
              </a:rPr>
              <a:t>2. NGUYÊN NHÂN</a:t>
            </a:r>
            <a:endParaRPr lang="en-US" sz="4000" b="1" cap="all" dirty="0">
              <a:ln/>
              <a:solidFill>
                <a:srgbClr val="002060"/>
              </a:solidFill>
              <a:effectLst>
                <a:outerShdw blurRad="38100" dist="38100" dir="2700000" algn="tl">
                  <a:srgbClr val="000000">
                    <a:alpha val="43137"/>
                  </a:srgbClr>
                </a:outerShdw>
                <a:reflection blurRad="10000" stA="55000" endPos="48000" dist="500" dir="5400000" sy="-100000" algn="bl" rotWithShape="0"/>
              </a:effectLst>
            </a:endParaRPr>
          </a:p>
        </p:txBody>
      </p:sp>
    </p:spTree>
    <p:extLst>
      <p:ext uri="{BB962C8B-B14F-4D97-AF65-F5344CB8AC3E}">
        <p14:creationId xmlns:p14="http://schemas.microsoft.com/office/powerpoint/2010/main" val="703024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50208" y="1080448"/>
            <a:ext cx="8533312" cy="525780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Rounded Rectangle 4"/>
          <p:cNvSpPr/>
          <p:nvPr/>
        </p:nvSpPr>
        <p:spPr>
          <a:xfrm>
            <a:off x="533400" y="304800"/>
            <a:ext cx="2590800" cy="533400"/>
          </a:xfrm>
          <a:prstGeom prst="roundRect">
            <a:avLst/>
          </a:prstGeom>
          <a:solidFill>
            <a:srgbClr val="B8F9A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111250">
              <a:lnSpc>
                <a:spcPct val="90000"/>
              </a:lnSpc>
              <a:spcBef>
                <a:spcPct val="0"/>
              </a:spcBef>
              <a:spcAft>
                <a:spcPct val="35000"/>
              </a:spcAft>
            </a:pPr>
            <a:r>
              <a:rPr lang="en-GB" sz="2400" b="1" smtClean="0">
                <a:solidFill>
                  <a:schemeClr val="tx1"/>
                </a:solidFill>
                <a:latin typeface="Times New Roman" pitchFamily="18" charset="0"/>
                <a:cs typeface="Times New Roman" pitchFamily="18" charset="0"/>
              </a:rPr>
              <a:t>2. </a:t>
            </a:r>
            <a:r>
              <a:rPr lang="en-GB" sz="2400" b="1" err="1" smtClean="0">
                <a:solidFill>
                  <a:schemeClr val="tx1"/>
                </a:solidFill>
                <a:latin typeface="Times New Roman" pitchFamily="18" charset="0"/>
                <a:cs typeface="Times New Roman" pitchFamily="18" charset="0"/>
              </a:rPr>
              <a:t>Nguyên</a:t>
            </a:r>
            <a:r>
              <a:rPr lang="en-GB" sz="2400" b="1" smtClean="0">
                <a:solidFill>
                  <a:schemeClr val="tx1"/>
                </a:solidFill>
                <a:latin typeface="Times New Roman" pitchFamily="18" charset="0"/>
                <a:cs typeface="Times New Roman" pitchFamily="18" charset="0"/>
              </a:rPr>
              <a:t> </a:t>
            </a:r>
            <a:r>
              <a:rPr lang="en-GB" sz="2400" b="1" err="1" smtClean="0">
                <a:solidFill>
                  <a:schemeClr val="tx1"/>
                </a:solidFill>
                <a:latin typeface="Times New Roman" pitchFamily="18" charset="0"/>
                <a:cs typeface="Times New Roman" pitchFamily="18" charset="0"/>
              </a:rPr>
              <a:t>nhân</a:t>
            </a:r>
            <a:endParaRPr lang="en-US" sz="2400">
              <a:solidFill>
                <a:schemeClr val="tx1"/>
              </a:solidFill>
              <a:latin typeface="Times New Roman" pitchFamily="18" charset="0"/>
              <a:cs typeface="Times New Roman" pitchFamily="18" charset="0"/>
            </a:endParaRPr>
          </a:p>
        </p:txBody>
      </p:sp>
      <p:sp>
        <p:nvSpPr>
          <p:cNvPr id="6" name="TextBox 5"/>
          <p:cNvSpPr txBox="1"/>
          <p:nvPr/>
        </p:nvSpPr>
        <p:spPr>
          <a:xfrm>
            <a:off x="405187" y="1066810"/>
            <a:ext cx="8205429" cy="5632311"/>
          </a:xfrm>
          <a:prstGeom prst="rect">
            <a:avLst/>
          </a:prstGeom>
          <a:noFill/>
        </p:spPr>
        <p:txBody>
          <a:bodyPr wrap="square" rtlCol="0">
            <a:spAutoFit/>
          </a:bodyPr>
          <a:lstStyle/>
          <a:p>
            <a:pPr algn="just"/>
            <a:r>
              <a:rPr lang="en-US" sz="3000" smtClean="0">
                <a:latin typeface="Times New Roman" panose="02020603050405020304" pitchFamily="18" charset="0"/>
                <a:cs typeface="Times New Roman" panose="02020603050405020304" pitchFamily="18" charset="0"/>
              </a:rPr>
              <a:t>- Dạy </a:t>
            </a:r>
            <a:r>
              <a:rPr lang="en-US" sz="3000">
                <a:latin typeface="Times New Roman" panose="02020603050405020304" pitchFamily="18" charset="0"/>
                <a:cs typeface="Times New Roman" panose="02020603050405020304" pitchFamily="18" charset="0"/>
              </a:rPr>
              <a:t>Tin học thường gồm có hai phần: Lý thuyết và thực hành, cả hai được kết hợp song song với nhau trong quá trình dạy </a:t>
            </a:r>
            <a:r>
              <a:rPr lang="en-US" sz="3000" smtClean="0">
                <a:latin typeface="Times New Roman" panose="02020603050405020304" pitchFamily="18" charset="0"/>
                <a:cs typeface="Times New Roman" panose="02020603050405020304" pitchFamily="18" charset="0"/>
              </a:rPr>
              <a:t>học.</a:t>
            </a:r>
          </a:p>
          <a:p>
            <a:pPr algn="just"/>
            <a:r>
              <a:rPr lang="nb-NO" sz="3000" smtClean="0">
                <a:latin typeface="Times New Roman" panose="02020603050405020304" pitchFamily="18" charset="0"/>
                <a:cs typeface="Times New Roman" panose="02020603050405020304" pitchFamily="18" charset="0"/>
              </a:rPr>
              <a:t>- Độ </a:t>
            </a:r>
            <a:r>
              <a:rPr lang="nb-NO" sz="3000">
                <a:latin typeface="Times New Roman" panose="02020603050405020304" pitchFamily="18" charset="0"/>
                <a:cs typeface="Times New Roman" panose="02020603050405020304" pitchFamily="18" charset="0"/>
              </a:rPr>
              <a:t>tuổi các em là tuổi hiếu động, ham chơi nên khi giáo viên hướng dẫn các em rất mau quên.</a:t>
            </a:r>
            <a:endParaRPr lang="en-US" sz="3000">
              <a:latin typeface="Times New Roman" panose="02020603050405020304" pitchFamily="18" charset="0"/>
              <a:cs typeface="Times New Roman" panose="02020603050405020304" pitchFamily="18" charset="0"/>
            </a:endParaRPr>
          </a:p>
          <a:p>
            <a:pPr algn="just"/>
            <a:r>
              <a:rPr lang="en-US" sz="3000" smtClean="0">
                <a:latin typeface="Times New Roman" panose="02020603050405020304" pitchFamily="18" charset="0"/>
                <a:cs typeface="Times New Roman" panose="02020603050405020304" pitchFamily="18" charset="0"/>
              </a:rPr>
              <a:t>- Bên </a:t>
            </a:r>
            <a:r>
              <a:rPr lang="en-US" sz="3000">
                <a:latin typeface="Times New Roman" panose="02020603050405020304" pitchFamily="18" charset="0"/>
                <a:cs typeface="Times New Roman" panose="02020603050405020304" pitchFamily="18" charset="0"/>
              </a:rPr>
              <a:t>cạnh đó cũng chưa có sự quan tâm của gia đình học sinh. Họ chưa biết được tầm quan trọng của công nghệ thông tin, một số phụ huynh chỉ nghỉ rằng con em mình ngồi vào máy vi tính để chơi những trò chơi tiêu khiển, họ đâu biết rằng công nghệ thông tin đang rằng phát triển.</a:t>
            </a:r>
          </a:p>
          <a:p>
            <a:pPr algn="just"/>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91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3400" y="304800"/>
            <a:ext cx="2514600" cy="533400"/>
          </a:xfrm>
          <a:prstGeom prst="roundRect">
            <a:avLst/>
          </a:prstGeom>
          <a:solidFill>
            <a:srgbClr val="B8F9A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111250">
              <a:lnSpc>
                <a:spcPct val="90000"/>
              </a:lnSpc>
              <a:spcBef>
                <a:spcPct val="0"/>
              </a:spcBef>
              <a:spcAft>
                <a:spcPct val="35000"/>
              </a:spcAft>
            </a:pPr>
            <a:r>
              <a:rPr lang="en-GB" sz="2400" b="1" smtClean="0">
                <a:solidFill>
                  <a:schemeClr val="tx1"/>
                </a:solidFill>
                <a:latin typeface="Times New Roman" pitchFamily="18" charset="0"/>
                <a:cs typeface="Times New Roman" pitchFamily="18" charset="0"/>
              </a:rPr>
              <a:t>2. </a:t>
            </a:r>
            <a:r>
              <a:rPr lang="en-GB" sz="2400" b="1" err="1" smtClean="0">
                <a:solidFill>
                  <a:schemeClr val="tx1"/>
                </a:solidFill>
                <a:latin typeface="Times New Roman" pitchFamily="18" charset="0"/>
                <a:cs typeface="Times New Roman" pitchFamily="18" charset="0"/>
              </a:rPr>
              <a:t>Nguyên</a:t>
            </a:r>
            <a:r>
              <a:rPr lang="en-GB" sz="2400" b="1" smtClean="0">
                <a:solidFill>
                  <a:schemeClr val="tx1"/>
                </a:solidFill>
                <a:latin typeface="Times New Roman" pitchFamily="18" charset="0"/>
                <a:cs typeface="Times New Roman" pitchFamily="18" charset="0"/>
              </a:rPr>
              <a:t> </a:t>
            </a:r>
            <a:r>
              <a:rPr lang="en-GB" sz="2400" b="1" err="1" smtClean="0">
                <a:solidFill>
                  <a:schemeClr val="tx1"/>
                </a:solidFill>
                <a:latin typeface="Times New Roman" pitchFamily="18" charset="0"/>
                <a:cs typeface="Times New Roman" pitchFamily="18" charset="0"/>
              </a:rPr>
              <a:t>nhân</a:t>
            </a:r>
            <a:endParaRPr lang="en-US" sz="2400">
              <a:solidFill>
                <a:schemeClr val="tx1"/>
              </a:solidFill>
              <a:latin typeface="Times New Roman" pitchFamily="18" charset="0"/>
              <a:cs typeface="Times New Roman" pitchFamily="18" charset="0"/>
            </a:endParaRPr>
          </a:p>
        </p:txBody>
      </p:sp>
      <p:pic>
        <p:nvPicPr>
          <p:cNvPr id="7" name="Picture 2" descr="z3888154150523_843d28420b958b43db6ea5b871e481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7130"/>
            <a:ext cx="4419600" cy="385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5" y="1177117"/>
            <a:ext cx="4684421" cy="385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52600" y="5183452"/>
            <a:ext cx="4800600" cy="369332"/>
          </a:xfrm>
          <a:prstGeom prst="rect">
            <a:avLst/>
          </a:prstGeom>
          <a:noFill/>
        </p:spPr>
        <p:txBody>
          <a:bodyPr wrap="square" rtlCol="0">
            <a:spAutoFit/>
          </a:bodyPr>
          <a:lstStyle/>
          <a:p>
            <a:r>
              <a:rPr lang="en-US" smtClean="0"/>
              <a:t>Các em vừa học lý thuyết kết hợp với thực hành.</a:t>
            </a:r>
            <a:endParaRPr lang="en-US"/>
          </a:p>
        </p:txBody>
      </p:sp>
    </p:spTree>
    <p:extLst>
      <p:ext uri="{BB962C8B-B14F-4D97-AF65-F5344CB8AC3E}">
        <p14:creationId xmlns:p14="http://schemas.microsoft.com/office/powerpoint/2010/main" val="43019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50208" y="1219200"/>
            <a:ext cx="8588992" cy="441960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Rounded Rectangle 4"/>
          <p:cNvSpPr/>
          <p:nvPr/>
        </p:nvSpPr>
        <p:spPr>
          <a:xfrm>
            <a:off x="533400" y="304800"/>
            <a:ext cx="2438400" cy="533400"/>
          </a:xfrm>
          <a:prstGeom prst="roundRect">
            <a:avLst/>
          </a:prstGeom>
          <a:solidFill>
            <a:srgbClr val="B8F9A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111250">
              <a:lnSpc>
                <a:spcPct val="90000"/>
              </a:lnSpc>
              <a:spcBef>
                <a:spcPct val="0"/>
              </a:spcBef>
              <a:spcAft>
                <a:spcPct val="35000"/>
              </a:spcAft>
            </a:pPr>
            <a:r>
              <a:rPr lang="en-GB" sz="2400" b="1" smtClean="0">
                <a:solidFill>
                  <a:schemeClr val="tx1"/>
                </a:solidFill>
                <a:latin typeface="Times New Roman" pitchFamily="18" charset="0"/>
                <a:cs typeface="Times New Roman" pitchFamily="18" charset="0"/>
              </a:rPr>
              <a:t>2. </a:t>
            </a:r>
            <a:r>
              <a:rPr lang="en-GB" sz="2400" b="1" err="1" smtClean="0">
                <a:solidFill>
                  <a:schemeClr val="tx1"/>
                </a:solidFill>
                <a:latin typeface="Times New Roman" pitchFamily="18" charset="0"/>
                <a:cs typeface="Times New Roman" pitchFamily="18" charset="0"/>
              </a:rPr>
              <a:t>Nguyên</a:t>
            </a:r>
            <a:r>
              <a:rPr lang="en-GB" sz="2400" b="1" smtClean="0">
                <a:solidFill>
                  <a:schemeClr val="tx1"/>
                </a:solidFill>
                <a:latin typeface="Times New Roman" pitchFamily="18" charset="0"/>
                <a:cs typeface="Times New Roman" pitchFamily="18" charset="0"/>
              </a:rPr>
              <a:t> </a:t>
            </a:r>
            <a:r>
              <a:rPr lang="en-GB" sz="2400" b="1" err="1" smtClean="0">
                <a:solidFill>
                  <a:schemeClr val="tx1"/>
                </a:solidFill>
                <a:latin typeface="Times New Roman" pitchFamily="18" charset="0"/>
                <a:cs typeface="Times New Roman" pitchFamily="18" charset="0"/>
              </a:rPr>
              <a:t>nhân</a:t>
            </a:r>
            <a:endParaRPr lang="en-US" sz="2400">
              <a:solidFill>
                <a:schemeClr val="tx1"/>
              </a:solidFill>
              <a:latin typeface="Times New Roman" pitchFamily="18" charset="0"/>
              <a:cs typeface="Times New Roman" pitchFamily="18" charset="0"/>
            </a:endParaRPr>
          </a:p>
        </p:txBody>
      </p:sp>
      <p:sp>
        <p:nvSpPr>
          <p:cNvPr id="6" name="TextBox 5"/>
          <p:cNvSpPr txBox="1"/>
          <p:nvPr/>
        </p:nvSpPr>
        <p:spPr>
          <a:xfrm>
            <a:off x="304800" y="1548348"/>
            <a:ext cx="8258970" cy="3785652"/>
          </a:xfrm>
          <a:prstGeom prst="rect">
            <a:avLst/>
          </a:prstGeom>
          <a:noFill/>
        </p:spPr>
        <p:txBody>
          <a:bodyPr wrap="square" rtlCol="0">
            <a:spAutoFit/>
          </a:bodyPr>
          <a:lstStyle/>
          <a:p>
            <a:pPr algn="just"/>
            <a:r>
              <a:rPr lang="nb-NO" sz="3000" smtClean="0">
                <a:latin typeface="Times New Roman" panose="02020603050405020304" pitchFamily="18" charset="0"/>
                <a:cs typeface="Times New Roman" panose="02020603050405020304" pitchFamily="18" charset="0"/>
              </a:rPr>
              <a:t>   Từ </a:t>
            </a:r>
            <a:r>
              <a:rPr lang="nb-NO" sz="3000">
                <a:latin typeface="Times New Roman" panose="02020603050405020304" pitchFamily="18" charset="0"/>
                <a:cs typeface="Times New Roman" panose="02020603050405020304" pitchFamily="18" charset="0"/>
              </a:rPr>
              <a:t>thực tế trên, trong quá trình dạy học tôi luôn băn khoăn trăn trở làm thế nào nâng cao chất lượng trong mỗi giờ học giúp các em nắm vững được kiến thức và </a:t>
            </a:r>
            <a:r>
              <a:rPr lang="en-US" sz="3000">
                <a:latin typeface="Times New Roman" panose="02020603050405020304" pitchFamily="18" charset="0"/>
                <a:cs typeface="Times New Roman" panose="02020603050405020304" pitchFamily="18" charset="0"/>
              </a:rPr>
              <a:t>phát huy năng lực sử dụng công nghệ thông tin và truyền thông</a:t>
            </a:r>
            <a:r>
              <a:rPr lang="nb-NO" sz="3000">
                <a:latin typeface="Times New Roman" panose="02020603050405020304" pitchFamily="18" charset="0"/>
                <a:cs typeface="Times New Roman" panose="02020603050405020304" pitchFamily="18" charset="0"/>
              </a:rPr>
              <a:t>. Vì lý do trên nên tôi đã chọn và đi sâu vào nghiên cứu </a:t>
            </a:r>
            <a:r>
              <a:rPr lang="en-US" sz="3000">
                <a:latin typeface="Times New Roman" panose="02020603050405020304" pitchFamily="18" charset="0"/>
                <a:cs typeface="Times New Roman" panose="02020603050405020304" pitchFamily="18" charset="0"/>
              </a:rPr>
              <a:t>một số </a:t>
            </a:r>
            <a:r>
              <a:rPr lang="en-US" sz="3000" smtClean="0">
                <a:latin typeface="Times New Roman" panose="02020603050405020304" pitchFamily="18" charset="0"/>
                <a:cs typeface="Times New Roman" panose="02020603050405020304" pitchFamily="18" charset="0"/>
              </a:rPr>
              <a:t>biện </a:t>
            </a:r>
            <a:r>
              <a:rPr lang="en-US" sz="3000">
                <a:latin typeface="Times New Roman" panose="02020603050405020304" pitchFamily="18" charset="0"/>
                <a:cs typeface="Times New Roman" panose="02020603050405020304" pitchFamily="18" charset="0"/>
              </a:rPr>
              <a:t>pháp</a:t>
            </a:r>
            <a:r>
              <a:rPr lang="en-US" sz="3000" b="1">
                <a:latin typeface="Times New Roman" panose="02020603050405020304" pitchFamily="18" charset="0"/>
                <a:cs typeface="Times New Roman" panose="02020603050405020304" pitchFamily="18" charset="0"/>
              </a:rPr>
              <a:t> </a:t>
            </a:r>
            <a:r>
              <a:rPr lang="en-US" sz="3000" b="1" i="1">
                <a:latin typeface="Times New Roman" panose="02020603050405020304" pitchFamily="18" charset="0"/>
                <a:cs typeface="Times New Roman" panose="02020603050405020304" pitchFamily="18" charset="0"/>
              </a:rPr>
              <a:t>“Nâng cao năng lực tin học cho học sinh lớp 4 Trường Tiểu học Giồng Găng.”</a:t>
            </a:r>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30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2577737" y="862572"/>
            <a:ext cx="4045132" cy="606364"/>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algn="ctr" defTabSz="1111250">
              <a:lnSpc>
                <a:spcPct val="90000"/>
              </a:lnSpc>
              <a:spcBef>
                <a:spcPct val="0"/>
              </a:spcBef>
              <a:spcAft>
                <a:spcPct val="35000"/>
              </a:spcAft>
            </a:pPr>
            <a:r>
              <a:rPr lang="en-GB" b="1" dirty="0" smtClean="0">
                <a:latin typeface="Times New Roman" pitchFamily="18" charset="0"/>
                <a:cs typeface="Times New Roman" pitchFamily="18" charset="0"/>
              </a:rPr>
              <a:t> BIỆN PHÁP ĐÃTHỰC HIỆN </a:t>
            </a:r>
            <a:endParaRPr lang="en-US" kern="1200" dirty="0">
              <a:latin typeface="Times New Roman" pitchFamily="18" charset="0"/>
              <a:cs typeface="Times New Roman" pitchFamily="18" charset="0"/>
            </a:endParaRPr>
          </a:p>
        </p:txBody>
      </p:sp>
      <p:sp>
        <p:nvSpPr>
          <p:cNvPr id="13" name="Freeform 12"/>
          <p:cNvSpPr/>
          <p:nvPr/>
        </p:nvSpPr>
        <p:spPr>
          <a:xfrm>
            <a:off x="1322832" y="1677307"/>
            <a:ext cx="3074126" cy="828145"/>
          </a:xfrm>
          <a:custGeom>
            <a:avLst/>
            <a:gdLst>
              <a:gd name="connsiteX0" fmla="*/ 0 w 1367923"/>
              <a:gd name="connsiteY0" fmla="*/ 85495 h 854952"/>
              <a:gd name="connsiteX1" fmla="*/ 85495 w 1367923"/>
              <a:gd name="connsiteY1" fmla="*/ 0 h 854952"/>
              <a:gd name="connsiteX2" fmla="*/ 1282428 w 1367923"/>
              <a:gd name="connsiteY2" fmla="*/ 0 h 854952"/>
              <a:gd name="connsiteX3" fmla="*/ 1367923 w 1367923"/>
              <a:gd name="connsiteY3" fmla="*/ 85495 h 854952"/>
              <a:gd name="connsiteX4" fmla="*/ 1367923 w 1367923"/>
              <a:gd name="connsiteY4" fmla="*/ 769457 h 854952"/>
              <a:gd name="connsiteX5" fmla="*/ 1282428 w 1367923"/>
              <a:gd name="connsiteY5" fmla="*/ 854952 h 854952"/>
              <a:gd name="connsiteX6" fmla="*/ 85495 w 1367923"/>
              <a:gd name="connsiteY6" fmla="*/ 854952 h 854952"/>
              <a:gd name="connsiteX7" fmla="*/ 0 w 1367923"/>
              <a:gd name="connsiteY7" fmla="*/ 769457 h 854952"/>
              <a:gd name="connsiteX8" fmla="*/ 0 w 1367923"/>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23" h="854952">
                <a:moveTo>
                  <a:pt x="0" y="85495"/>
                </a:moveTo>
                <a:cubicBezTo>
                  <a:pt x="0" y="38277"/>
                  <a:pt x="38277" y="0"/>
                  <a:pt x="85495" y="0"/>
                </a:cubicBezTo>
                <a:lnTo>
                  <a:pt x="1282428" y="0"/>
                </a:lnTo>
                <a:cubicBezTo>
                  <a:pt x="1329646" y="0"/>
                  <a:pt x="1367923" y="38277"/>
                  <a:pt x="1367923" y="85495"/>
                </a:cubicBezTo>
                <a:lnTo>
                  <a:pt x="1367923" y="769457"/>
                </a:lnTo>
                <a:cubicBezTo>
                  <a:pt x="1367923" y="816675"/>
                  <a:pt x="1329646" y="854952"/>
                  <a:pt x="1282428" y="854952"/>
                </a:cubicBezTo>
                <a:lnTo>
                  <a:pt x="85495" y="854952"/>
                </a:lnTo>
                <a:cubicBezTo>
                  <a:pt x="38277" y="854952"/>
                  <a:pt x="0" y="816675"/>
                  <a:pt x="0" y="769457"/>
                </a:cubicBezTo>
                <a:lnTo>
                  <a:pt x="0" y="85495"/>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49806" tIns="41551" rIns="49806" bIns="41551" numCol="1" spcCol="1270" anchor="ctr" anchorCtr="0">
            <a:noAutofit/>
          </a:bodyPr>
          <a:lstStyle/>
          <a:p>
            <a:pPr lvl="0" algn="just" defTabSz="577850">
              <a:lnSpc>
                <a:spcPct val="90000"/>
              </a:lnSpc>
              <a:spcBef>
                <a:spcPct val="0"/>
              </a:spcBef>
              <a:spcAft>
                <a:spcPct val="35000"/>
              </a:spcAft>
            </a:pPr>
            <a:r>
              <a:rPr lang="pt-BR" kern="1200" smtClean="0">
                <a:latin typeface="Times New Roman" pitchFamily="18" charset="0"/>
                <a:cs typeface="Times New Roman" pitchFamily="18" charset="0"/>
              </a:rPr>
              <a:t>1. </a:t>
            </a:r>
            <a:r>
              <a:rPr lang="en-US" b="1">
                <a:latin typeface="Times New Roman" panose="02020603050405020304" pitchFamily="18" charset="0"/>
                <a:cs typeface="Times New Roman" panose="02020603050405020304" pitchFamily="18" charset="0"/>
              </a:rPr>
              <a:t>Phát huy tính hứng thú học tập với môn tin học</a:t>
            </a:r>
            <a:r>
              <a:rPr lang="pt-BR" kern="1200" smtClean="0">
                <a:latin typeface="Times New Roman" pitchFamily="18" charset="0"/>
                <a:cs typeface="Times New Roman" pitchFamily="18" charset="0"/>
              </a:rPr>
              <a:t>.</a:t>
            </a:r>
            <a:endParaRPr lang="en-US" kern="1200">
              <a:latin typeface="Times New Roman" pitchFamily="18" charset="0"/>
              <a:cs typeface="Times New Roman" pitchFamily="18" charset="0"/>
            </a:endParaRPr>
          </a:p>
        </p:txBody>
      </p:sp>
      <p:sp>
        <p:nvSpPr>
          <p:cNvPr id="15" name="Freeform 14"/>
          <p:cNvSpPr/>
          <p:nvPr/>
        </p:nvSpPr>
        <p:spPr>
          <a:xfrm>
            <a:off x="1291916" y="2859669"/>
            <a:ext cx="3074126" cy="1093573"/>
          </a:xfrm>
          <a:custGeom>
            <a:avLst/>
            <a:gdLst>
              <a:gd name="connsiteX0" fmla="*/ 0 w 1367923"/>
              <a:gd name="connsiteY0" fmla="*/ 85495 h 854952"/>
              <a:gd name="connsiteX1" fmla="*/ 85495 w 1367923"/>
              <a:gd name="connsiteY1" fmla="*/ 0 h 854952"/>
              <a:gd name="connsiteX2" fmla="*/ 1282428 w 1367923"/>
              <a:gd name="connsiteY2" fmla="*/ 0 h 854952"/>
              <a:gd name="connsiteX3" fmla="*/ 1367923 w 1367923"/>
              <a:gd name="connsiteY3" fmla="*/ 85495 h 854952"/>
              <a:gd name="connsiteX4" fmla="*/ 1367923 w 1367923"/>
              <a:gd name="connsiteY4" fmla="*/ 769457 h 854952"/>
              <a:gd name="connsiteX5" fmla="*/ 1282428 w 1367923"/>
              <a:gd name="connsiteY5" fmla="*/ 854952 h 854952"/>
              <a:gd name="connsiteX6" fmla="*/ 85495 w 1367923"/>
              <a:gd name="connsiteY6" fmla="*/ 854952 h 854952"/>
              <a:gd name="connsiteX7" fmla="*/ 0 w 1367923"/>
              <a:gd name="connsiteY7" fmla="*/ 769457 h 854952"/>
              <a:gd name="connsiteX8" fmla="*/ 0 w 1367923"/>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23" h="854952">
                <a:moveTo>
                  <a:pt x="0" y="85495"/>
                </a:moveTo>
                <a:cubicBezTo>
                  <a:pt x="0" y="38277"/>
                  <a:pt x="38277" y="0"/>
                  <a:pt x="85495" y="0"/>
                </a:cubicBezTo>
                <a:lnTo>
                  <a:pt x="1282428" y="0"/>
                </a:lnTo>
                <a:cubicBezTo>
                  <a:pt x="1329646" y="0"/>
                  <a:pt x="1367923" y="38277"/>
                  <a:pt x="1367923" y="85495"/>
                </a:cubicBezTo>
                <a:lnTo>
                  <a:pt x="1367923" y="769457"/>
                </a:lnTo>
                <a:cubicBezTo>
                  <a:pt x="1367923" y="816675"/>
                  <a:pt x="1329646" y="854952"/>
                  <a:pt x="1282428" y="854952"/>
                </a:cubicBezTo>
                <a:lnTo>
                  <a:pt x="85495" y="854952"/>
                </a:lnTo>
                <a:cubicBezTo>
                  <a:pt x="38277" y="854952"/>
                  <a:pt x="0" y="816675"/>
                  <a:pt x="0" y="769457"/>
                </a:cubicBezTo>
                <a:lnTo>
                  <a:pt x="0" y="85495"/>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49806" tIns="41551" rIns="49806" bIns="41551" numCol="1" spcCol="1270" anchor="ctr" anchorCtr="0">
            <a:noAutofit/>
          </a:bodyPr>
          <a:lstStyle/>
          <a:p>
            <a:pPr algn="just"/>
            <a:r>
              <a:rPr lang="nb-NO" smtClean="0">
                <a:latin typeface="Times New Roman" pitchFamily="18" charset="0"/>
                <a:cs typeface="Times New Roman" pitchFamily="18" charset="0"/>
              </a:rPr>
              <a:t>2. </a:t>
            </a:r>
            <a:r>
              <a:rPr lang="en-US" b="1" smtClean="0">
                <a:latin typeface="Times New Roman" panose="02020603050405020304" pitchFamily="18" charset="0"/>
                <a:cs typeface="Times New Roman" panose="02020603050405020304" pitchFamily="18" charset="0"/>
              </a:rPr>
              <a:t>Hiểu rõ lợi </a:t>
            </a:r>
            <a:r>
              <a:rPr lang="en-US" b="1">
                <a:latin typeface="Times New Roman" panose="02020603050405020304" pitchFamily="18" charset="0"/>
                <a:cs typeface="Times New Roman" panose="02020603050405020304" pitchFamily="18" charset="0"/>
              </a:rPr>
              <a:t>ích của việc sử dụng công nghệ thông tin và truyền </a:t>
            </a:r>
            <a:r>
              <a:rPr lang="en-US" b="1" smtClean="0">
                <a:latin typeface="Times New Roman" panose="02020603050405020304" pitchFamily="18" charset="0"/>
                <a:cs typeface="Times New Roman" panose="02020603050405020304" pitchFamily="18" charset="0"/>
              </a:rPr>
              <a:t>thông.</a:t>
            </a:r>
            <a:endParaRPr lang="en-US">
              <a:latin typeface="Times New Roman" pitchFamily="18" charset="0"/>
              <a:cs typeface="Times New Roman" pitchFamily="18" charset="0"/>
            </a:endParaRPr>
          </a:p>
        </p:txBody>
      </p:sp>
      <p:sp>
        <p:nvSpPr>
          <p:cNvPr id="17" name="Freeform 16"/>
          <p:cNvSpPr/>
          <p:nvPr/>
        </p:nvSpPr>
        <p:spPr>
          <a:xfrm>
            <a:off x="1291916" y="4258044"/>
            <a:ext cx="3037550" cy="1380756"/>
          </a:xfrm>
          <a:custGeom>
            <a:avLst/>
            <a:gdLst>
              <a:gd name="connsiteX0" fmla="*/ 0 w 1367923"/>
              <a:gd name="connsiteY0" fmla="*/ 85495 h 854952"/>
              <a:gd name="connsiteX1" fmla="*/ 85495 w 1367923"/>
              <a:gd name="connsiteY1" fmla="*/ 0 h 854952"/>
              <a:gd name="connsiteX2" fmla="*/ 1282428 w 1367923"/>
              <a:gd name="connsiteY2" fmla="*/ 0 h 854952"/>
              <a:gd name="connsiteX3" fmla="*/ 1367923 w 1367923"/>
              <a:gd name="connsiteY3" fmla="*/ 85495 h 854952"/>
              <a:gd name="connsiteX4" fmla="*/ 1367923 w 1367923"/>
              <a:gd name="connsiteY4" fmla="*/ 769457 h 854952"/>
              <a:gd name="connsiteX5" fmla="*/ 1282428 w 1367923"/>
              <a:gd name="connsiteY5" fmla="*/ 854952 h 854952"/>
              <a:gd name="connsiteX6" fmla="*/ 85495 w 1367923"/>
              <a:gd name="connsiteY6" fmla="*/ 854952 h 854952"/>
              <a:gd name="connsiteX7" fmla="*/ 0 w 1367923"/>
              <a:gd name="connsiteY7" fmla="*/ 769457 h 854952"/>
              <a:gd name="connsiteX8" fmla="*/ 0 w 1367923"/>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23" h="854952">
                <a:moveTo>
                  <a:pt x="0" y="85495"/>
                </a:moveTo>
                <a:cubicBezTo>
                  <a:pt x="0" y="38277"/>
                  <a:pt x="38277" y="0"/>
                  <a:pt x="85495" y="0"/>
                </a:cubicBezTo>
                <a:lnTo>
                  <a:pt x="1282428" y="0"/>
                </a:lnTo>
                <a:cubicBezTo>
                  <a:pt x="1329646" y="0"/>
                  <a:pt x="1367923" y="38277"/>
                  <a:pt x="1367923" y="85495"/>
                </a:cubicBezTo>
                <a:lnTo>
                  <a:pt x="1367923" y="769457"/>
                </a:lnTo>
                <a:cubicBezTo>
                  <a:pt x="1367923" y="816675"/>
                  <a:pt x="1329646" y="854952"/>
                  <a:pt x="1282428" y="854952"/>
                </a:cubicBezTo>
                <a:lnTo>
                  <a:pt x="85495" y="854952"/>
                </a:lnTo>
                <a:cubicBezTo>
                  <a:pt x="38277" y="854952"/>
                  <a:pt x="0" y="816675"/>
                  <a:pt x="0" y="769457"/>
                </a:cubicBezTo>
                <a:lnTo>
                  <a:pt x="0" y="85495"/>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49806" tIns="41551" rIns="49806" bIns="41551" numCol="1" spcCol="1270" anchor="ctr" anchorCtr="0">
            <a:noAutofit/>
          </a:bodyPr>
          <a:lstStyle/>
          <a:p>
            <a:pPr algn="just" defTabSz="577850">
              <a:lnSpc>
                <a:spcPct val="90000"/>
              </a:lnSpc>
              <a:spcBef>
                <a:spcPct val="0"/>
              </a:spcBef>
              <a:spcAft>
                <a:spcPct val="35000"/>
              </a:spcAft>
            </a:pPr>
            <a:r>
              <a:rPr lang="nb-NO" smtClean="0">
                <a:latin typeface="Times New Roman" pitchFamily="18" charset="0"/>
                <a:cs typeface="Times New Roman" pitchFamily="18" charset="0"/>
              </a:rPr>
              <a:t>3. </a:t>
            </a:r>
            <a:r>
              <a:rPr lang="en-US" b="1">
                <a:latin typeface="Times New Roman" panose="02020603050405020304" pitchFamily="18" charset="0"/>
                <a:cs typeface="Times New Roman" panose="02020603050405020304" pitchFamily="18" charset="0"/>
              </a:rPr>
              <a:t>Thường xuyên giao lưu, trao đổi và chia sẻ kinh nghiệm qua các buổi sinh hoạt chuyên môn, tiết dạy thực </a:t>
            </a:r>
            <a:r>
              <a:rPr lang="en-US" b="1" smtClean="0">
                <a:latin typeface="Times New Roman" panose="02020603050405020304" pitchFamily="18" charset="0"/>
                <a:cs typeface="Times New Roman" panose="02020603050405020304" pitchFamily="18" charset="0"/>
              </a:rPr>
              <a:t>tế.</a:t>
            </a:r>
            <a:endParaRPr lang="en-US">
              <a:latin typeface="Times New Roman" pitchFamily="18" charset="0"/>
              <a:cs typeface="Times New Roman" pitchFamily="18" charset="0"/>
            </a:endParaRPr>
          </a:p>
        </p:txBody>
      </p:sp>
      <p:sp>
        <p:nvSpPr>
          <p:cNvPr id="18" name="Freeform 17"/>
          <p:cNvSpPr/>
          <p:nvPr/>
        </p:nvSpPr>
        <p:spPr>
          <a:xfrm>
            <a:off x="4658650" y="1629651"/>
            <a:ext cx="3037550" cy="952001"/>
          </a:xfrm>
          <a:custGeom>
            <a:avLst/>
            <a:gdLst>
              <a:gd name="connsiteX0" fmla="*/ 0 w 1367923"/>
              <a:gd name="connsiteY0" fmla="*/ 85495 h 854952"/>
              <a:gd name="connsiteX1" fmla="*/ 85495 w 1367923"/>
              <a:gd name="connsiteY1" fmla="*/ 0 h 854952"/>
              <a:gd name="connsiteX2" fmla="*/ 1282428 w 1367923"/>
              <a:gd name="connsiteY2" fmla="*/ 0 h 854952"/>
              <a:gd name="connsiteX3" fmla="*/ 1367923 w 1367923"/>
              <a:gd name="connsiteY3" fmla="*/ 85495 h 854952"/>
              <a:gd name="connsiteX4" fmla="*/ 1367923 w 1367923"/>
              <a:gd name="connsiteY4" fmla="*/ 769457 h 854952"/>
              <a:gd name="connsiteX5" fmla="*/ 1282428 w 1367923"/>
              <a:gd name="connsiteY5" fmla="*/ 854952 h 854952"/>
              <a:gd name="connsiteX6" fmla="*/ 85495 w 1367923"/>
              <a:gd name="connsiteY6" fmla="*/ 854952 h 854952"/>
              <a:gd name="connsiteX7" fmla="*/ 0 w 1367923"/>
              <a:gd name="connsiteY7" fmla="*/ 769457 h 854952"/>
              <a:gd name="connsiteX8" fmla="*/ 0 w 1367923"/>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23" h="854952">
                <a:moveTo>
                  <a:pt x="0" y="85495"/>
                </a:moveTo>
                <a:cubicBezTo>
                  <a:pt x="0" y="38277"/>
                  <a:pt x="38277" y="0"/>
                  <a:pt x="85495" y="0"/>
                </a:cubicBezTo>
                <a:lnTo>
                  <a:pt x="1282428" y="0"/>
                </a:lnTo>
                <a:cubicBezTo>
                  <a:pt x="1329646" y="0"/>
                  <a:pt x="1367923" y="38277"/>
                  <a:pt x="1367923" y="85495"/>
                </a:cubicBezTo>
                <a:lnTo>
                  <a:pt x="1367923" y="769457"/>
                </a:lnTo>
                <a:cubicBezTo>
                  <a:pt x="1367923" y="816675"/>
                  <a:pt x="1329646" y="854952"/>
                  <a:pt x="1282428" y="854952"/>
                </a:cubicBezTo>
                <a:lnTo>
                  <a:pt x="85495" y="854952"/>
                </a:lnTo>
                <a:cubicBezTo>
                  <a:pt x="38277" y="854952"/>
                  <a:pt x="0" y="816675"/>
                  <a:pt x="0" y="769457"/>
                </a:cubicBezTo>
                <a:lnTo>
                  <a:pt x="0" y="85495"/>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49806" tIns="41551" rIns="49806" bIns="41551" numCol="1" spcCol="1270" anchor="ctr" anchorCtr="0">
            <a:noAutofit/>
          </a:bodyPr>
          <a:lstStyle/>
          <a:p>
            <a:pPr algn="just"/>
            <a:r>
              <a:rPr lang="nb-NO" smtClean="0">
                <a:latin typeface="Times New Roman" pitchFamily="18" charset="0"/>
                <a:cs typeface="Times New Roman" pitchFamily="18" charset="0"/>
              </a:rPr>
              <a:t>4.</a:t>
            </a:r>
            <a:r>
              <a:rPr lang="en-US" b="1">
                <a:latin typeface="Times New Roman" panose="02020603050405020304" pitchFamily="18" charset="0"/>
                <a:cs typeface="Times New Roman" panose="02020603050405020304" pitchFamily="18" charset="0"/>
              </a:rPr>
              <a:t> Thay đổi linh hoạt các phương pháp, kỹ thuật dạy học, tăng cường thực </a:t>
            </a:r>
            <a:r>
              <a:rPr lang="en-US" b="1" smtClean="0">
                <a:latin typeface="Times New Roman" panose="02020603050405020304" pitchFamily="18" charset="0"/>
                <a:cs typeface="Times New Roman" panose="02020603050405020304" pitchFamily="18" charset="0"/>
              </a:rPr>
              <a:t>hành.</a:t>
            </a:r>
            <a:endParaRPr lang="en-US">
              <a:latin typeface="Times New Roman" pitchFamily="18" charset="0"/>
              <a:cs typeface="Times New Roman" pitchFamily="18" charset="0"/>
            </a:endParaRPr>
          </a:p>
        </p:txBody>
      </p:sp>
      <p:sp>
        <p:nvSpPr>
          <p:cNvPr id="19" name="Freeform 18"/>
          <p:cNvSpPr/>
          <p:nvPr/>
        </p:nvSpPr>
        <p:spPr>
          <a:xfrm>
            <a:off x="4663440" y="3082357"/>
            <a:ext cx="2998796" cy="718485"/>
          </a:xfrm>
          <a:custGeom>
            <a:avLst/>
            <a:gdLst>
              <a:gd name="connsiteX0" fmla="*/ 0 w 1367923"/>
              <a:gd name="connsiteY0" fmla="*/ 85495 h 854952"/>
              <a:gd name="connsiteX1" fmla="*/ 85495 w 1367923"/>
              <a:gd name="connsiteY1" fmla="*/ 0 h 854952"/>
              <a:gd name="connsiteX2" fmla="*/ 1282428 w 1367923"/>
              <a:gd name="connsiteY2" fmla="*/ 0 h 854952"/>
              <a:gd name="connsiteX3" fmla="*/ 1367923 w 1367923"/>
              <a:gd name="connsiteY3" fmla="*/ 85495 h 854952"/>
              <a:gd name="connsiteX4" fmla="*/ 1367923 w 1367923"/>
              <a:gd name="connsiteY4" fmla="*/ 769457 h 854952"/>
              <a:gd name="connsiteX5" fmla="*/ 1282428 w 1367923"/>
              <a:gd name="connsiteY5" fmla="*/ 854952 h 854952"/>
              <a:gd name="connsiteX6" fmla="*/ 85495 w 1367923"/>
              <a:gd name="connsiteY6" fmla="*/ 854952 h 854952"/>
              <a:gd name="connsiteX7" fmla="*/ 0 w 1367923"/>
              <a:gd name="connsiteY7" fmla="*/ 769457 h 854952"/>
              <a:gd name="connsiteX8" fmla="*/ 0 w 1367923"/>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23" h="854952">
                <a:moveTo>
                  <a:pt x="0" y="85495"/>
                </a:moveTo>
                <a:cubicBezTo>
                  <a:pt x="0" y="38277"/>
                  <a:pt x="38277" y="0"/>
                  <a:pt x="85495" y="0"/>
                </a:cubicBezTo>
                <a:lnTo>
                  <a:pt x="1282428" y="0"/>
                </a:lnTo>
                <a:cubicBezTo>
                  <a:pt x="1329646" y="0"/>
                  <a:pt x="1367923" y="38277"/>
                  <a:pt x="1367923" y="85495"/>
                </a:cubicBezTo>
                <a:lnTo>
                  <a:pt x="1367923" y="769457"/>
                </a:lnTo>
                <a:cubicBezTo>
                  <a:pt x="1367923" y="816675"/>
                  <a:pt x="1329646" y="854952"/>
                  <a:pt x="1282428" y="854952"/>
                </a:cubicBezTo>
                <a:lnTo>
                  <a:pt x="85495" y="854952"/>
                </a:lnTo>
                <a:cubicBezTo>
                  <a:pt x="38277" y="854952"/>
                  <a:pt x="0" y="816675"/>
                  <a:pt x="0" y="769457"/>
                </a:cubicBezTo>
                <a:lnTo>
                  <a:pt x="0" y="85495"/>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49806" tIns="41551" rIns="49806" bIns="41551" numCol="1" spcCol="1270" anchor="ctr" anchorCtr="0">
            <a:noAutofit/>
          </a:bodyPr>
          <a:lstStyle/>
          <a:p>
            <a:pPr algn="just"/>
            <a:r>
              <a:rPr lang="nb-NO" smtClean="0">
                <a:latin typeface="Times New Roman" pitchFamily="18" charset="0"/>
                <a:cs typeface="Times New Roman" pitchFamily="18" charset="0"/>
              </a:rPr>
              <a:t>5. </a:t>
            </a:r>
            <a:r>
              <a:rPr lang="en-US" b="1">
                <a:latin typeface="Times New Roman" panose="02020603050405020304" pitchFamily="18" charset="0"/>
                <a:cs typeface="Times New Roman" panose="02020603050405020304" pitchFamily="18" charset="0"/>
              </a:rPr>
              <a:t>Kết hợp giáo dục STEM dạy học môn Tin </a:t>
            </a:r>
            <a:r>
              <a:rPr lang="en-US" b="1" smtClean="0">
                <a:latin typeface="Times New Roman" panose="02020603050405020304" pitchFamily="18" charset="0"/>
                <a:cs typeface="Times New Roman" panose="02020603050405020304" pitchFamily="18" charset="0"/>
              </a:rPr>
              <a:t>học.</a:t>
            </a:r>
            <a:endParaRPr lang="en-US">
              <a:latin typeface="Times New Roman" pitchFamily="18" charset="0"/>
              <a:cs typeface="Times New Roman" pitchFamily="18" charset="0"/>
            </a:endParaRPr>
          </a:p>
        </p:txBody>
      </p:sp>
      <p:sp>
        <p:nvSpPr>
          <p:cNvPr id="20" name="Freeform 19"/>
          <p:cNvSpPr/>
          <p:nvPr/>
        </p:nvSpPr>
        <p:spPr>
          <a:xfrm>
            <a:off x="4702628" y="4334979"/>
            <a:ext cx="2993572" cy="1216164"/>
          </a:xfrm>
          <a:custGeom>
            <a:avLst/>
            <a:gdLst>
              <a:gd name="connsiteX0" fmla="*/ 0 w 1367923"/>
              <a:gd name="connsiteY0" fmla="*/ 85495 h 854952"/>
              <a:gd name="connsiteX1" fmla="*/ 85495 w 1367923"/>
              <a:gd name="connsiteY1" fmla="*/ 0 h 854952"/>
              <a:gd name="connsiteX2" fmla="*/ 1282428 w 1367923"/>
              <a:gd name="connsiteY2" fmla="*/ 0 h 854952"/>
              <a:gd name="connsiteX3" fmla="*/ 1367923 w 1367923"/>
              <a:gd name="connsiteY3" fmla="*/ 85495 h 854952"/>
              <a:gd name="connsiteX4" fmla="*/ 1367923 w 1367923"/>
              <a:gd name="connsiteY4" fmla="*/ 769457 h 854952"/>
              <a:gd name="connsiteX5" fmla="*/ 1282428 w 1367923"/>
              <a:gd name="connsiteY5" fmla="*/ 854952 h 854952"/>
              <a:gd name="connsiteX6" fmla="*/ 85495 w 1367923"/>
              <a:gd name="connsiteY6" fmla="*/ 854952 h 854952"/>
              <a:gd name="connsiteX7" fmla="*/ 0 w 1367923"/>
              <a:gd name="connsiteY7" fmla="*/ 769457 h 854952"/>
              <a:gd name="connsiteX8" fmla="*/ 0 w 1367923"/>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23" h="854952">
                <a:moveTo>
                  <a:pt x="0" y="85495"/>
                </a:moveTo>
                <a:cubicBezTo>
                  <a:pt x="0" y="38277"/>
                  <a:pt x="38277" y="0"/>
                  <a:pt x="85495" y="0"/>
                </a:cubicBezTo>
                <a:lnTo>
                  <a:pt x="1282428" y="0"/>
                </a:lnTo>
                <a:cubicBezTo>
                  <a:pt x="1329646" y="0"/>
                  <a:pt x="1367923" y="38277"/>
                  <a:pt x="1367923" y="85495"/>
                </a:cubicBezTo>
                <a:lnTo>
                  <a:pt x="1367923" y="769457"/>
                </a:lnTo>
                <a:cubicBezTo>
                  <a:pt x="1367923" y="816675"/>
                  <a:pt x="1329646" y="854952"/>
                  <a:pt x="1282428" y="854952"/>
                </a:cubicBezTo>
                <a:lnTo>
                  <a:pt x="85495" y="854952"/>
                </a:lnTo>
                <a:cubicBezTo>
                  <a:pt x="38277" y="854952"/>
                  <a:pt x="0" y="816675"/>
                  <a:pt x="0" y="769457"/>
                </a:cubicBezTo>
                <a:lnTo>
                  <a:pt x="0" y="85495"/>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49806" tIns="41551" rIns="49806" bIns="41551" numCol="1" spcCol="1270" anchor="ctr" anchorCtr="0">
            <a:noAutofit/>
          </a:bodyPr>
          <a:lstStyle/>
          <a:p>
            <a:pPr algn="just"/>
            <a:r>
              <a:rPr lang="nb-NO" smtClean="0">
                <a:latin typeface="Times New Roman" pitchFamily="18" charset="0"/>
                <a:cs typeface="Times New Roman" pitchFamily="18" charset="0"/>
              </a:rPr>
              <a:t>6. </a:t>
            </a:r>
            <a:r>
              <a:rPr lang="en-US" b="1">
                <a:latin typeface="Times New Roman" panose="02020603050405020304" pitchFamily="18" charset="0"/>
                <a:cs typeface="Times New Roman" panose="02020603050405020304" pitchFamily="18" charset="0"/>
              </a:rPr>
              <a:t>Tham mưu với ban lãnh đạo và bộ phận chuyên môn xây dựng mô hình chuyển đổi số trong học tập</a:t>
            </a:r>
            <a:endParaRPr lang="en-US">
              <a:latin typeface="Times New Roman" pitchFamily="18" charset="0"/>
              <a:cs typeface="Times New Roman" pitchFamily="18" charset="0"/>
            </a:endParaRPr>
          </a:p>
        </p:txBody>
      </p:sp>
      <p:cxnSp>
        <p:nvCxnSpPr>
          <p:cNvPr id="27" name="Straight Connector 26"/>
          <p:cNvCxnSpPr/>
          <p:nvPr/>
        </p:nvCxnSpPr>
        <p:spPr>
          <a:xfrm>
            <a:off x="4523232" y="1438644"/>
            <a:ext cx="0" cy="35600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32515" y="4998693"/>
            <a:ext cx="3056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96958" y="3468745"/>
            <a:ext cx="1262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37166" y="3439177"/>
            <a:ext cx="1262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37166" y="2124441"/>
            <a:ext cx="1262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07408" y="2124441"/>
            <a:ext cx="12627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4578" y="0"/>
            <a:ext cx="365977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smtClean="0">
                <a:ln/>
                <a:solidFill>
                  <a:srgbClr val="002060"/>
                </a:solidFill>
                <a:effectLst>
                  <a:outerShdw blurRad="38100" dist="38100" dir="2700000" algn="tl">
                    <a:srgbClr val="000000">
                      <a:alpha val="43137"/>
                    </a:srgbClr>
                  </a:outerShdw>
                  <a:reflection blurRad="10000" stA="55000" endPos="48000" dist="500" dir="5400000" sy="-100000" algn="bl" rotWithShape="0"/>
                </a:effectLst>
                <a:latin typeface="Times New Roman"/>
              </a:rPr>
              <a:t>3. NỘI DUNG</a:t>
            </a:r>
            <a:endParaRPr lang="en-US" sz="4000" b="1" cap="all" dirty="0">
              <a:ln/>
              <a:solidFill>
                <a:srgbClr val="002060"/>
              </a:solidFill>
              <a:effectLst>
                <a:outerShdw blurRad="38100" dist="38100" dir="2700000" algn="tl">
                  <a:srgbClr val="000000">
                    <a:alpha val="43137"/>
                  </a:srgbClr>
                </a:outerShdw>
                <a:reflection blurRad="10000" stA="55000" endPos="48000" dist="500" dir="5400000" sy="-100000" algn="bl" rotWithShape="0"/>
              </a:effectLst>
            </a:endParaRPr>
          </a:p>
        </p:txBody>
      </p:sp>
    </p:spTree>
    <p:extLst>
      <p:ext uri="{BB962C8B-B14F-4D97-AF65-F5344CB8AC3E}">
        <p14:creationId xmlns:p14="http://schemas.microsoft.com/office/powerpoint/2010/main" val="3770331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par>
                                <p:cTn id="34" presetID="22" presetClass="entr" presetSubtype="4"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down)">
                                      <p:cBhvr>
                                        <p:cTn id="39" dur="500"/>
                                        <p:tgtEl>
                                          <p:spTgt spid="35"/>
                                        </p:tgtEl>
                                      </p:cBhvr>
                                    </p:animEffect>
                                  </p:childTnLst>
                                </p:cTn>
                              </p:par>
                              <p:par>
                                <p:cTn id="40" presetID="22" presetClass="entr" presetSubtype="4"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500"/>
                                        <p:tgtEl>
                                          <p:spTgt spid="36"/>
                                        </p:tgtEl>
                                      </p:cBhvr>
                                    </p:animEffect>
                                  </p:childTnLst>
                                </p:cTn>
                              </p:par>
                              <p:par>
                                <p:cTn id="43" presetID="22" presetClass="entr" presetSubtype="4"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down)">
                                      <p:cBhvr>
                                        <p:cTn id="45" dur="500"/>
                                        <p:tgtEl>
                                          <p:spTgt spid="37"/>
                                        </p:tgtEl>
                                      </p:cBhvr>
                                    </p:animEffect>
                                  </p:childTnLst>
                                </p:cTn>
                              </p:par>
                              <p:par>
                                <p:cTn id="46" presetID="22" presetClass="entr" presetSubtype="4"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8" grpId="0" animBg="1"/>
      <p:bldP spid="19" grpId="0" animBg="1"/>
      <p:bldP spid="20"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Freeform 37"/>
          <p:cNvSpPr/>
          <p:nvPr/>
        </p:nvSpPr>
        <p:spPr>
          <a:xfrm>
            <a:off x="533400" y="152400"/>
            <a:ext cx="8001000" cy="990600"/>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lnSpc>
                <a:spcPct val="90000"/>
              </a:lnSpc>
              <a:spcBef>
                <a:spcPct val="0"/>
              </a:spcBef>
              <a:spcAft>
                <a:spcPct val="35000"/>
              </a:spcAft>
            </a:pPr>
            <a:r>
              <a:rPr lang="en-GB" sz="2400" b="1" dirty="0" smtClean="0">
                <a:latin typeface="Times New Roman" pitchFamily="18" charset="0"/>
                <a:cs typeface="Times New Roman" pitchFamily="18" charset="0"/>
              </a:rPr>
              <a:t>II. BIỆN PHÁP ĐÃ THỰC HIỆN</a:t>
            </a:r>
          </a:p>
          <a:p>
            <a:pPr lvl="0" defTabSz="1111250">
              <a:lnSpc>
                <a:spcPct val="90000"/>
              </a:lnSpc>
              <a:spcBef>
                <a:spcPct val="0"/>
              </a:spcBef>
              <a:spcAft>
                <a:spcPct val="35000"/>
              </a:spcAft>
            </a:pPr>
            <a:r>
              <a:rPr lang="en-GB" sz="2400" b="1" dirty="0" smtClean="0">
                <a:latin typeface="Times New Roman" pitchFamily="18" charset="0"/>
                <a:cs typeface="Times New Roman" pitchFamily="18" charset="0"/>
              </a:rPr>
              <a:t> </a:t>
            </a:r>
            <a:r>
              <a:rPr lang="pt-BR" sz="2400" dirty="0">
                <a:latin typeface="Times New Roman" pitchFamily="18" charset="0"/>
                <a:cs typeface="Times New Roman" pitchFamily="18" charset="0"/>
              </a:rPr>
              <a:t>1. </a:t>
            </a:r>
            <a:r>
              <a:rPr lang="en-US" sz="2400" b="1" dirty="0">
                <a:latin typeface="Times New Roman" panose="02020603050405020304" pitchFamily="18" charset="0"/>
                <a:cs typeface="Times New Roman" panose="02020603050405020304" pitchFamily="18" charset="0"/>
              </a:rPr>
              <a:t>Phát huy tính hứng thú học tập với môn tin học</a:t>
            </a:r>
            <a:r>
              <a:rPr lang="pt-BR"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Rounded Rectangle 3"/>
          <p:cNvSpPr/>
          <p:nvPr/>
        </p:nvSpPr>
        <p:spPr>
          <a:xfrm>
            <a:off x="250208" y="1386255"/>
            <a:ext cx="8512792" cy="4249087"/>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TextBox 4"/>
          <p:cNvSpPr txBox="1"/>
          <p:nvPr/>
        </p:nvSpPr>
        <p:spPr>
          <a:xfrm>
            <a:off x="533400" y="1600210"/>
            <a:ext cx="8038118" cy="4247317"/>
          </a:xfrm>
          <a:prstGeom prst="rect">
            <a:avLst/>
          </a:prstGeom>
          <a:noFill/>
        </p:spPr>
        <p:txBody>
          <a:bodyPr wrap="square" rtlCol="0">
            <a:spAutoFit/>
          </a:bodyPr>
          <a:lstStyle/>
          <a:p>
            <a:pPr algn="just"/>
            <a:r>
              <a:rPr lang="en-US" sz="3000" dirty="0" smtClean="0">
                <a:latin typeface="Times New Roman" panose="02020603050405020304" pitchFamily="18" charset="0"/>
                <a:cs typeface="Times New Roman" panose="02020603050405020304" pitchFamily="18" charset="0"/>
              </a:rPr>
              <a:t>-  Tin </a:t>
            </a:r>
            <a:r>
              <a:rPr lang="en-US" sz="3000" dirty="0">
                <a:latin typeface="Times New Roman" panose="02020603050405020304" pitchFamily="18" charset="0"/>
                <a:cs typeface="Times New Roman" panose="02020603050405020304" pitchFamily="18" charset="0"/>
              </a:rPr>
              <a:t>học ở bậc học tiểu học sẽ giúp các em học sinh hình thành ý thức và thói quen sử dụng máy tính trong hoạt động học </a:t>
            </a:r>
            <a:r>
              <a:rPr lang="en-US" sz="3000" dirty="0" smtClean="0">
                <a:latin typeface="Times New Roman" panose="02020603050405020304" pitchFamily="18" charset="0"/>
                <a:cs typeface="Times New Roman" panose="02020603050405020304" pitchFamily="18" charset="0"/>
              </a:rPr>
              <a:t>tập.</a:t>
            </a:r>
          </a:p>
          <a:p>
            <a:pPr algn="just"/>
            <a:r>
              <a:rPr lang="en-US" sz="3000" dirty="0" smtClean="0">
                <a:latin typeface="Times New Roman" panose="02020603050405020304" pitchFamily="18" charset="0"/>
                <a:cs typeface="Times New Roman" panose="02020603050405020304" pitchFamily="18" charset="0"/>
              </a:rPr>
              <a:t>- Chính vì vậy, muốn </a:t>
            </a:r>
            <a:r>
              <a:rPr lang="en-US" sz="3000" dirty="0">
                <a:latin typeface="Times New Roman" panose="02020603050405020304" pitchFamily="18" charset="0"/>
                <a:cs typeface="Times New Roman" panose="02020603050405020304" pitchFamily="18" charset="0"/>
              </a:rPr>
              <a:t>p</a:t>
            </a:r>
            <a:r>
              <a:rPr lang="en-US" sz="3000" dirty="0" smtClean="0">
                <a:latin typeface="Times New Roman" panose="02020603050405020304" pitchFamily="18" charset="0"/>
                <a:cs typeface="Times New Roman" panose="02020603050405020304" pitchFamily="18" charset="0"/>
              </a:rPr>
              <a:t>hát </a:t>
            </a:r>
            <a:r>
              <a:rPr lang="en-US" sz="3000" dirty="0">
                <a:latin typeface="Times New Roman" panose="02020603050405020304" pitchFamily="18" charset="0"/>
                <a:cs typeface="Times New Roman" panose="02020603050405020304" pitchFamily="18" charset="0"/>
              </a:rPr>
              <a:t>huy tính hứng thú học tập với môn tin </a:t>
            </a:r>
            <a:r>
              <a:rPr lang="en-US" sz="3000" dirty="0" smtClean="0">
                <a:latin typeface="Times New Roman" panose="02020603050405020304" pitchFamily="18" charset="0"/>
                <a:cs typeface="Times New Roman" panose="02020603050405020304" pitchFamily="18" charset="0"/>
              </a:rPr>
              <a:t>học thì trong quá trình giảng dạy lý thuyết phải đi song </a:t>
            </a:r>
            <a:r>
              <a:rPr lang="en-US" sz="3000" dirty="0" err="1" smtClean="0">
                <a:latin typeface="Times New Roman" panose="02020603050405020304" pitchFamily="18" charset="0"/>
                <a:cs typeface="Times New Roman" panose="02020603050405020304" pitchFamily="18" charset="0"/>
              </a:rPr>
              <a:t>song</a:t>
            </a:r>
            <a:r>
              <a:rPr lang="en-US" sz="3000" dirty="0" smtClean="0">
                <a:latin typeface="Times New Roman" panose="02020603050405020304" pitchFamily="18" charset="0"/>
                <a:cs typeface="Times New Roman" panose="02020603050405020304" pitchFamily="18" charset="0"/>
              </a:rPr>
              <a:t> với thực hành.</a:t>
            </a:r>
          </a:p>
          <a:p>
            <a:pPr algn="just"/>
            <a:r>
              <a:rPr lang="en-US" sz="3000" dirty="0" smtClean="0">
                <a:latin typeface="Times New Roman" panose="02020603050405020304" pitchFamily="18" charset="0"/>
                <a:cs typeface="Times New Roman" panose="02020603050405020304" pitchFamily="18" charset="0"/>
              </a:rPr>
              <a:t>- Phải sử dụng một số phần mềm vừa học vừa chơi để tạo hứng thú cho các em học tập.</a:t>
            </a:r>
          </a:p>
          <a:p>
            <a:pPr algn="just"/>
            <a:endParaRPr lang="en-US" sz="30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Freeform 37"/>
          <p:cNvSpPr/>
          <p:nvPr/>
        </p:nvSpPr>
        <p:spPr>
          <a:xfrm>
            <a:off x="533400" y="152400"/>
            <a:ext cx="8001000" cy="838200"/>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lnSpc>
                <a:spcPct val="90000"/>
              </a:lnSpc>
              <a:spcBef>
                <a:spcPct val="0"/>
              </a:spcBef>
              <a:spcAft>
                <a:spcPct val="35000"/>
              </a:spcAft>
            </a:pPr>
            <a:r>
              <a:rPr lang="en-GB" sz="2400" b="1" dirty="0" smtClean="0">
                <a:latin typeface="Times New Roman" pitchFamily="18" charset="0"/>
                <a:cs typeface="Times New Roman" pitchFamily="18" charset="0"/>
              </a:rPr>
              <a:t>II. BIỆN PHÁP ĐÃ THỰC HIỆN</a:t>
            </a:r>
          </a:p>
          <a:p>
            <a:pPr lvl="0" defTabSz="1111250">
              <a:lnSpc>
                <a:spcPct val="90000"/>
              </a:lnSpc>
              <a:spcBef>
                <a:spcPct val="0"/>
              </a:spcBef>
              <a:spcAft>
                <a:spcPct val="35000"/>
              </a:spcAft>
            </a:pPr>
            <a:r>
              <a:rPr lang="en-GB" sz="2400" b="1" dirty="0" smtClean="0">
                <a:latin typeface="Times New Roman" pitchFamily="18" charset="0"/>
                <a:cs typeface="Times New Roman" pitchFamily="18" charset="0"/>
              </a:rPr>
              <a:t> </a:t>
            </a:r>
            <a:r>
              <a:rPr lang="pt-BR" sz="2400" dirty="0">
                <a:latin typeface="Times New Roman" pitchFamily="18" charset="0"/>
                <a:cs typeface="Times New Roman" pitchFamily="18" charset="0"/>
              </a:rPr>
              <a:t>1. </a:t>
            </a:r>
            <a:r>
              <a:rPr lang="en-US" sz="2400" b="1" dirty="0">
                <a:latin typeface="Times New Roman" panose="02020603050405020304" pitchFamily="18" charset="0"/>
                <a:cs typeface="Times New Roman" panose="02020603050405020304" pitchFamily="18" charset="0"/>
              </a:rPr>
              <a:t>Phát huy tính hứng thú học tập với môn tin học</a:t>
            </a:r>
            <a:r>
              <a:rPr lang="pt-BR"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9" name="TextBox 8"/>
          <p:cNvSpPr txBox="1"/>
          <p:nvPr/>
        </p:nvSpPr>
        <p:spPr>
          <a:xfrm>
            <a:off x="1771649" y="5334011"/>
            <a:ext cx="5524500" cy="646331"/>
          </a:xfrm>
          <a:prstGeom prst="rect">
            <a:avLst/>
          </a:prstGeom>
          <a:noFill/>
        </p:spPr>
        <p:txBody>
          <a:bodyPr wrap="square" rtlCol="0">
            <a:spAutoFit/>
          </a:bodyPr>
          <a:lstStyle/>
          <a:p>
            <a:pPr algn="ctr"/>
            <a:r>
              <a:rPr lang="en-US" dirty="0" smtClean="0"/>
              <a:t>  </a:t>
            </a:r>
            <a:r>
              <a:rPr lang="en-US" i="1" dirty="0"/>
              <a:t>Học sinh đang hứng thú học tập trong tiết thực hành </a:t>
            </a:r>
            <a:r>
              <a:rPr lang="pt-BR" i="1"/>
              <a:t>Word </a:t>
            </a:r>
            <a:r>
              <a:rPr lang="pt-BR" i="1" smtClean="0"/>
              <a:t>và </a:t>
            </a:r>
            <a:r>
              <a:rPr lang="pt-BR" i="1" dirty="0"/>
              <a:t>Powerpoint</a:t>
            </a:r>
            <a:r>
              <a:rPr lang="en-US" i="1" dirty="0"/>
              <a:t>.</a:t>
            </a:r>
            <a:endParaRPr lang="en-US" dirty="0"/>
          </a:p>
        </p:txBody>
      </p:sp>
      <p:pic>
        <p:nvPicPr>
          <p:cNvPr id="5122" name="Picture 2" descr="C:\Users\PC\Desktop\Tin học 2022 - 2023\THI GVG\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3915" y="1524000"/>
            <a:ext cx="464704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C\Desktop\Tin học 2022 - 2023\THI GVG\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524000"/>
            <a:ext cx="4394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758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ipe(down)">
                                      <p:cBhvr>
                                        <p:cTn id="10" dur="500"/>
                                        <p:tgtEl>
                                          <p:spTgt spid="5122"/>
                                        </p:tgtEl>
                                      </p:cBhvr>
                                    </p:animEffect>
                                  </p:childTnLst>
                                </p:cTn>
                              </p:par>
                              <p:par>
                                <p:cTn id="11" presetID="22" presetClass="entr" presetSubtype="4"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wipe(down)">
                                      <p:cBhvr>
                                        <p:cTn id="13"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Freeform 37"/>
          <p:cNvSpPr/>
          <p:nvPr/>
        </p:nvSpPr>
        <p:spPr>
          <a:xfrm>
            <a:off x="533400" y="152400"/>
            <a:ext cx="8001000" cy="838200"/>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lnSpc>
                <a:spcPct val="90000"/>
              </a:lnSpc>
              <a:spcBef>
                <a:spcPct val="0"/>
              </a:spcBef>
              <a:spcAft>
                <a:spcPct val="35000"/>
              </a:spcAft>
            </a:pPr>
            <a:r>
              <a:rPr lang="en-GB" sz="2400" b="1" smtClean="0">
                <a:latin typeface="Times New Roman" pitchFamily="18" charset="0"/>
                <a:cs typeface="Times New Roman" pitchFamily="18" charset="0"/>
              </a:rPr>
              <a:t>II. BIỆN PHÁP ĐÃ THỰC HIỆN</a:t>
            </a:r>
          </a:p>
          <a:p>
            <a:pPr lvl="0" defTabSz="1111250">
              <a:lnSpc>
                <a:spcPct val="90000"/>
              </a:lnSpc>
              <a:spcBef>
                <a:spcPct val="0"/>
              </a:spcBef>
              <a:spcAft>
                <a:spcPct val="35000"/>
              </a:spcAft>
            </a:pPr>
            <a:r>
              <a:rPr lang="en-GB" sz="2400" b="1" smtClean="0">
                <a:latin typeface="Times New Roman" pitchFamily="18" charset="0"/>
                <a:cs typeface="Times New Roman" pitchFamily="18" charset="0"/>
              </a:rPr>
              <a:t> </a:t>
            </a:r>
            <a:r>
              <a:rPr lang="pt-BR" sz="2400">
                <a:latin typeface="Times New Roman" pitchFamily="18" charset="0"/>
                <a:cs typeface="Times New Roman" pitchFamily="18" charset="0"/>
              </a:rPr>
              <a:t>1. </a:t>
            </a:r>
            <a:r>
              <a:rPr lang="en-US" sz="2400" b="1">
                <a:latin typeface="Times New Roman" panose="02020603050405020304" pitchFamily="18" charset="0"/>
                <a:cs typeface="Times New Roman" panose="02020603050405020304" pitchFamily="18" charset="0"/>
              </a:rPr>
              <a:t>Phát huy tính hứng thú học tập với môn tin học</a:t>
            </a:r>
            <a:r>
              <a:rPr lang="pt-BR"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 name="TextBox 4"/>
          <p:cNvSpPr txBox="1"/>
          <p:nvPr/>
        </p:nvSpPr>
        <p:spPr>
          <a:xfrm>
            <a:off x="2057400" y="5650468"/>
            <a:ext cx="5867400" cy="369332"/>
          </a:xfrm>
          <a:prstGeom prst="rect">
            <a:avLst/>
          </a:prstGeom>
          <a:noFill/>
        </p:spPr>
        <p:txBody>
          <a:bodyPr wrap="square" rtlCol="0">
            <a:spAutoFit/>
          </a:bodyPr>
          <a:lstStyle/>
          <a:p>
            <a:pPr algn="just"/>
            <a:r>
              <a:rPr lang="en-US" dirty="0" smtClean="0"/>
              <a:t>  </a:t>
            </a:r>
            <a:r>
              <a:rPr lang="en-US" i="1" dirty="0" smtClean="0"/>
              <a:t>Các em học sinh hứng thú tham gia trò chơi trả lời câu hỏi.</a:t>
            </a:r>
            <a:endParaRPr lang="en-US" i="1" dirty="0"/>
          </a:p>
        </p:txBody>
      </p:sp>
      <p:pic>
        <p:nvPicPr>
          <p:cNvPr id="4098" name="Picture 2" descr="C:\Users\PC\Desktop\Tin học 2022 - 2023\THI GVG\z3938263550245_0e1d779732c7915fb324802e02b94c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247776"/>
            <a:ext cx="5667376" cy="423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852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353672731"/>
              </p:ext>
            </p:extLst>
          </p:nvPr>
        </p:nvGraphicFramePr>
        <p:xfrm>
          <a:off x="0" y="1"/>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2503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Freeform 37"/>
          <p:cNvSpPr/>
          <p:nvPr/>
        </p:nvSpPr>
        <p:spPr>
          <a:xfrm>
            <a:off x="533400" y="152400"/>
            <a:ext cx="8458200" cy="1249709"/>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lnSpc>
                <a:spcPct val="90000"/>
              </a:lnSpc>
              <a:spcBef>
                <a:spcPct val="0"/>
              </a:spcBef>
              <a:spcAft>
                <a:spcPct val="35000"/>
              </a:spcAft>
            </a:pPr>
            <a:r>
              <a:rPr lang="en-GB" sz="2300" b="1" dirty="0" smtClean="0">
                <a:latin typeface="Times New Roman" pitchFamily="18" charset="0"/>
                <a:cs typeface="Times New Roman" pitchFamily="18" charset="0"/>
              </a:rPr>
              <a:t>II. BIỆN PHÁP ĐÃ THỰC HIỆN</a:t>
            </a:r>
          </a:p>
          <a:p>
            <a:pPr defTabSz="1111250">
              <a:lnSpc>
                <a:spcPct val="90000"/>
              </a:lnSpc>
              <a:spcBef>
                <a:spcPct val="0"/>
              </a:spcBef>
              <a:spcAft>
                <a:spcPct val="35000"/>
              </a:spcAft>
            </a:pPr>
            <a:r>
              <a:rPr lang="nb-NO" sz="2300" dirty="0">
                <a:latin typeface="Times New Roman" pitchFamily="18" charset="0"/>
                <a:cs typeface="Times New Roman" pitchFamily="18" charset="0"/>
              </a:rPr>
              <a:t>2</a:t>
            </a:r>
            <a:r>
              <a:rPr lang="nb-NO" sz="2300">
                <a:latin typeface="Times New Roman" pitchFamily="18" charset="0"/>
                <a:cs typeface="Times New Roman" pitchFamily="18" charset="0"/>
              </a:rPr>
              <a:t>. </a:t>
            </a:r>
            <a:r>
              <a:rPr lang="en-US" sz="2300" b="1" smtClean="0">
                <a:latin typeface="Times New Roman" panose="02020603050405020304" pitchFamily="18" charset="0"/>
                <a:cs typeface="Times New Roman" panose="02020603050405020304" pitchFamily="18" charset="0"/>
              </a:rPr>
              <a:t>Hiểu rõ lợi </a:t>
            </a:r>
            <a:r>
              <a:rPr lang="en-US" sz="2300" b="1" dirty="0">
                <a:latin typeface="Times New Roman" panose="02020603050405020304" pitchFamily="18" charset="0"/>
                <a:cs typeface="Times New Roman" panose="02020603050405020304" pitchFamily="18" charset="0"/>
              </a:rPr>
              <a:t>ích của việc sử dụng công nghệ thông tin và truyền thông</a:t>
            </a:r>
            <a:r>
              <a:rPr lang="en-US" sz="2300" b="1" dirty="0" smtClean="0">
                <a:latin typeface="Times New Roman" panose="02020603050405020304" pitchFamily="18" charset="0"/>
                <a:cs typeface="Times New Roman" panose="02020603050405020304" pitchFamily="18" charset="0"/>
              </a:rPr>
              <a:t>.</a:t>
            </a:r>
            <a:endParaRPr lang="en-US" sz="2300" dirty="0">
              <a:latin typeface="Times New Roman" pitchFamily="18" charset="0"/>
              <a:cs typeface="Times New Roman" pitchFamily="18" charset="0"/>
            </a:endParaRPr>
          </a:p>
        </p:txBody>
      </p:sp>
      <p:sp>
        <p:nvSpPr>
          <p:cNvPr id="4" name="Rounded Rectangle 3"/>
          <p:cNvSpPr/>
          <p:nvPr/>
        </p:nvSpPr>
        <p:spPr>
          <a:xfrm>
            <a:off x="250208" y="1524000"/>
            <a:ext cx="8741392" cy="525780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TextBox 4"/>
          <p:cNvSpPr txBox="1"/>
          <p:nvPr/>
        </p:nvSpPr>
        <p:spPr>
          <a:xfrm>
            <a:off x="533400" y="1891362"/>
            <a:ext cx="8229600" cy="4401205"/>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  Ngày nay với sự phát triển công nghệ thông tin thời đại 4.0 thì không thể phủ nhận được những lợi ích mà công nghệ thông tin đem lại, đặc biệt trong việc ứng dụng vào dạy và học trong thời đại mới ngày nay. Một số lợi ích thiết thực mà chúng ta có thể nhận thấy rất rõ đó là:</a:t>
            </a:r>
            <a:endParaRPr lang="en-US" sz="2800">
              <a:latin typeface="Times New Roman" panose="02020603050405020304" pitchFamily="18" charset="0"/>
              <a:cs typeface="Times New Roman" panose="02020603050405020304" pitchFamily="18" charset="0"/>
            </a:endParaRPr>
          </a:p>
          <a:p>
            <a:pPr algn="just"/>
            <a:r>
              <a:rPr lang="en-US" sz="2800" i="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Hỗ trợ giáo viên trong việc soạn giảng và giảng </a:t>
            </a:r>
            <a:r>
              <a:rPr lang="en-US" sz="2800" smtClean="0">
                <a:latin typeface="Times New Roman" panose="02020603050405020304" pitchFamily="18" charset="0"/>
                <a:cs typeface="Times New Roman" panose="02020603050405020304" pitchFamily="18" charset="0"/>
              </a:rPr>
              <a:t>dạy</a:t>
            </a:r>
            <a:r>
              <a:rPr lang="en-US" sz="2800">
                <a:latin typeface="Times New Roman" panose="02020603050405020304" pitchFamily="18" charset="0"/>
                <a:cs typeface="Times New Roman" panose="02020603050405020304" pitchFamily="18" charset="0"/>
              </a:rPr>
              <a:t>.</a:t>
            </a:r>
          </a:p>
          <a:p>
            <a:pPr algn="just"/>
            <a:r>
              <a:rPr lang="en-US" sz="2800">
                <a:latin typeface="Times New Roman" panose="02020603050405020304" pitchFamily="18" charset="0"/>
                <a:cs typeface="Times New Roman" panose="02020603050405020304" pitchFamily="18" charset="0"/>
              </a:rPr>
              <a:t>- Hỗ trợ học sinh trong việc học </a:t>
            </a:r>
            <a:r>
              <a:rPr lang="en-US" sz="2800" smtClean="0">
                <a:latin typeface="Times New Roman" panose="02020603050405020304" pitchFamily="18" charset="0"/>
                <a:cs typeface="Times New Roman" panose="02020603050405020304" pitchFamily="18" charset="0"/>
              </a:rPr>
              <a:t>tập. </a:t>
            </a:r>
            <a:endParaRPr lang="en-US" sz="2800">
              <a:latin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cs typeface="Times New Roman" panose="02020603050405020304" pitchFamily="18" charset="0"/>
              </a:rPr>
              <a:t>- Kiến thức đa dạng và thường </a:t>
            </a:r>
            <a:r>
              <a:rPr lang="en-US" sz="2800" smtClean="0">
                <a:latin typeface="Times New Roman" panose="02020603050405020304" pitchFamily="18" charset="0"/>
                <a:cs typeface="Times New Roman" panose="02020603050405020304" pitchFamily="18" charset="0"/>
              </a:rPr>
              <a:t>xuyên </a:t>
            </a:r>
            <a:r>
              <a:rPr lang="en-US" sz="2800">
                <a:latin typeface="Times New Roman" panose="02020603050405020304" pitchFamily="18" charset="0"/>
                <a:cs typeface="Times New Roman" panose="02020603050405020304" pitchFamily="18" charset="0"/>
              </a:rPr>
              <a:t>được cập </a:t>
            </a:r>
            <a:r>
              <a:rPr lang="en-US" sz="2800" smtClean="0">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p>
          <a:p>
            <a:pPr algn="just"/>
            <a:r>
              <a:rPr lang="en-US" sz="2800">
                <a:latin typeface="Times New Roman" panose="02020603050405020304" pitchFamily="18" charset="0"/>
                <a:cs typeface="Times New Roman" panose="02020603050405020304" pitchFamily="18" charset="0"/>
              </a:rPr>
              <a:t>- Tạo không gian và thời gian học linh </a:t>
            </a:r>
            <a:r>
              <a:rPr lang="en-US" sz="2800" smtClean="0">
                <a:latin typeface="Times New Roman" panose="02020603050405020304" pitchFamily="18" charset="0"/>
                <a:cs typeface="Times New Roman" panose="02020603050405020304" pitchFamily="18" charset="0"/>
              </a:rPr>
              <a:t>động.</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154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208" y="1600200"/>
            <a:ext cx="8588992" cy="403860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TextBox 4"/>
          <p:cNvSpPr txBox="1"/>
          <p:nvPr/>
        </p:nvSpPr>
        <p:spPr>
          <a:xfrm>
            <a:off x="381000" y="1981210"/>
            <a:ext cx="8077200" cy="3323987"/>
          </a:xfrm>
          <a:prstGeom prst="rect">
            <a:avLst/>
          </a:prstGeom>
          <a:noFill/>
        </p:spPr>
        <p:txBody>
          <a:bodyPr wrap="square" rtlCol="0">
            <a:spAutoFit/>
          </a:bodyPr>
          <a:lstStyle/>
          <a:p>
            <a:pPr algn="just"/>
            <a:r>
              <a:rPr lang="en-US" sz="3000" b="1" i="1" dirty="0" smtClean="0">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Hỗ </a:t>
            </a:r>
            <a:r>
              <a:rPr lang="en-US" sz="3000" b="1" dirty="0">
                <a:latin typeface="Times New Roman" panose="02020603050405020304" pitchFamily="18" charset="0"/>
                <a:cs typeface="Times New Roman" panose="02020603050405020304" pitchFamily="18" charset="0"/>
              </a:rPr>
              <a:t>trợ giáo viên trong việc soạn giảng và giảng </a:t>
            </a:r>
            <a:r>
              <a:rPr lang="en-US" sz="3000" b="1" dirty="0" smtClean="0">
                <a:latin typeface="Times New Roman" panose="02020603050405020304" pitchFamily="18" charset="0"/>
                <a:cs typeface="Times New Roman" panose="02020603050405020304" pitchFamily="18" charset="0"/>
              </a:rPr>
              <a:t>dạy:</a:t>
            </a:r>
          </a:p>
          <a:p>
            <a:pPr algn="just"/>
            <a:r>
              <a:rPr lang="en-US" sz="3000" dirty="0" smtClean="0">
                <a:latin typeface="Times New Roman" panose="02020603050405020304" pitchFamily="18" charset="0"/>
                <a:cs typeface="Times New Roman" panose="02020603050405020304" pitchFamily="18" charset="0"/>
              </a:rPr>
              <a:t>+ Giúp </a:t>
            </a:r>
            <a:r>
              <a:rPr lang="en-US" sz="3000" dirty="0">
                <a:latin typeface="Times New Roman" panose="02020603050405020304" pitchFamily="18" charset="0"/>
                <a:cs typeface="Times New Roman" panose="02020603050405020304" pitchFamily="18" charset="0"/>
              </a:rPr>
              <a:t>giáo viên tương tác tốt với công nghệ thông tin và truyền thông khi giảng bài trên lớp;</a:t>
            </a:r>
          </a:p>
          <a:p>
            <a:pPr algn="just"/>
            <a:r>
              <a:rPr lang="en-US" sz="3000" dirty="0" smtClean="0">
                <a:latin typeface="Times New Roman" panose="02020603050405020304" pitchFamily="18" charset="0"/>
                <a:cs typeface="Times New Roman" panose="02020603050405020304" pitchFamily="18" charset="0"/>
              </a:rPr>
              <a:t>+ Tạo </a:t>
            </a:r>
            <a:r>
              <a:rPr lang="en-US" sz="3000" dirty="0">
                <a:latin typeface="Times New Roman" panose="02020603050405020304" pitchFamily="18" charset="0"/>
                <a:cs typeface="Times New Roman" panose="02020603050405020304" pitchFamily="18" charset="0"/>
              </a:rPr>
              <a:t>hứng thú cho giáo viên thay đổi phương pháp sư phạm và sử dụng công nghệ thông tin nhiều hơn, khuyến khích nâng cao chuyên môn</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8" name="Freeform 7"/>
          <p:cNvSpPr/>
          <p:nvPr/>
        </p:nvSpPr>
        <p:spPr>
          <a:xfrm>
            <a:off x="533400" y="152400"/>
            <a:ext cx="8458200" cy="1249709"/>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lnSpc>
                <a:spcPct val="90000"/>
              </a:lnSpc>
              <a:spcBef>
                <a:spcPct val="0"/>
              </a:spcBef>
              <a:spcAft>
                <a:spcPct val="35000"/>
              </a:spcAft>
            </a:pPr>
            <a:r>
              <a:rPr lang="en-GB" sz="2300" b="1" dirty="0" smtClean="0">
                <a:latin typeface="Times New Roman" pitchFamily="18" charset="0"/>
                <a:cs typeface="Times New Roman" pitchFamily="18" charset="0"/>
              </a:rPr>
              <a:t>II. BIỆN PHÁP ĐÃ THỰC HIỆN</a:t>
            </a:r>
          </a:p>
          <a:p>
            <a:pPr defTabSz="1111250">
              <a:lnSpc>
                <a:spcPct val="90000"/>
              </a:lnSpc>
              <a:spcBef>
                <a:spcPct val="0"/>
              </a:spcBef>
              <a:spcAft>
                <a:spcPct val="35000"/>
              </a:spcAft>
            </a:pPr>
            <a:r>
              <a:rPr lang="nb-NO" sz="2300" dirty="0">
                <a:latin typeface="Times New Roman" pitchFamily="18" charset="0"/>
                <a:cs typeface="Times New Roman" pitchFamily="18" charset="0"/>
              </a:rPr>
              <a:t>2</a:t>
            </a:r>
            <a:r>
              <a:rPr lang="nb-NO" sz="2300">
                <a:latin typeface="Times New Roman" pitchFamily="18" charset="0"/>
                <a:cs typeface="Times New Roman" pitchFamily="18" charset="0"/>
              </a:rPr>
              <a:t>. </a:t>
            </a:r>
            <a:r>
              <a:rPr lang="en-US" sz="2300" b="1" smtClean="0">
                <a:latin typeface="Times New Roman" panose="02020603050405020304" pitchFamily="18" charset="0"/>
                <a:cs typeface="Times New Roman" panose="02020603050405020304" pitchFamily="18" charset="0"/>
              </a:rPr>
              <a:t>Hiểu rõ lợi </a:t>
            </a:r>
            <a:r>
              <a:rPr lang="en-US" sz="2300" b="1" dirty="0">
                <a:latin typeface="Times New Roman" panose="02020603050405020304" pitchFamily="18" charset="0"/>
                <a:cs typeface="Times New Roman" panose="02020603050405020304" pitchFamily="18" charset="0"/>
              </a:rPr>
              <a:t>ích của việc sử dụng công nghệ thông tin và truyền thông</a:t>
            </a:r>
            <a:r>
              <a:rPr lang="en-US" sz="2300" b="1" dirty="0" smtClean="0">
                <a:latin typeface="Times New Roman" panose="02020603050405020304" pitchFamily="18" charset="0"/>
                <a:cs typeface="Times New Roman" panose="02020603050405020304" pitchFamily="18" charset="0"/>
              </a:rPr>
              <a:t>.</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2992187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324100" y="5257800"/>
            <a:ext cx="4876800" cy="369332"/>
          </a:xfrm>
          <a:prstGeom prst="rect">
            <a:avLst/>
          </a:prstGeom>
          <a:noFill/>
        </p:spPr>
        <p:txBody>
          <a:bodyPr wrap="square" rtlCol="0">
            <a:spAutoFit/>
          </a:bodyPr>
          <a:lstStyle/>
          <a:p>
            <a:r>
              <a:rPr lang="en-US" i="1" dirty="0" smtClean="0"/>
              <a:t>Giáo viên đang soạn giáo án điện tử và giảng dạy</a:t>
            </a:r>
            <a:r>
              <a:rPr lang="en-US" dirty="0" smtClean="0"/>
              <a:t>.</a:t>
            </a:r>
            <a:endParaRPr lang="en-US" dirty="0"/>
          </a:p>
        </p:txBody>
      </p:sp>
      <p:pic>
        <p:nvPicPr>
          <p:cNvPr id="3074" name="Picture 2" descr="C:\Users\PC\Desktop\Tin học 2022 - 2023\THI GVG\z3920014541617_0c09b76c6e99cc3a9fc816c530b4e3e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600200"/>
            <a:ext cx="4485557" cy="33528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533400" y="152400"/>
            <a:ext cx="8458200" cy="1249709"/>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lnSpc>
                <a:spcPct val="90000"/>
              </a:lnSpc>
              <a:spcBef>
                <a:spcPct val="0"/>
              </a:spcBef>
              <a:spcAft>
                <a:spcPct val="35000"/>
              </a:spcAft>
            </a:pPr>
            <a:r>
              <a:rPr lang="en-GB" sz="2300" b="1" dirty="0" smtClean="0">
                <a:latin typeface="Times New Roman" pitchFamily="18" charset="0"/>
                <a:cs typeface="Times New Roman" pitchFamily="18" charset="0"/>
              </a:rPr>
              <a:t>II. BIỆN PHÁP ĐÃ THỰC HIỆN</a:t>
            </a:r>
          </a:p>
          <a:p>
            <a:pPr defTabSz="1111250">
              <a:lnSpc>
                <a:spcPct val="90000"/>
              </a:lnSpc>
              <a:spcBef>
                <a:spcPct val="0"/>
              </a:spcBef>
              <a:spcAft>
                <a:spcPct val="35000"/>
              </a:spcAft>
            </a:pPr>
            <a:r>
              <a:rPr lang="nb-NO" sz="2300" dirty="0">
                <a:latin typeface="Times New Roman" pitchFamily="18" charset="0"/>
                <a:cs typeface="Times New Roman" pitchFamily="18" charset="0"/>
              </a:rPr>
              <a:t>2</a:t>
            </a:r>
            <a:r>
              <a:rPr lang="nb-NO" sz="2300">
                <a:latin typeface="Times New Roman" pitchFamily="18" charset="0"/>
                <a:cs typeface="Times New Roman" pitchFamily="18" charset="0"/>
              </a:rPr>
              <a:t>. </a:t>
            </a:r>
            <a:r>
              <a:rPr lang="en-US" sz="2300" b="1" smtClean="0">
                <a:latin typeface="Times New Roman" panose="02020603050405020304" pitchFamily="18" charset="0"/>
                <a:cs typeface="Times New Roman" panose="02020603050405020304" pitchFamily="18" charset="0"/>
              </a:rPr>
              <a:t>Hiểu rõ lợi </a:t>
            </a:r>
            <a:r>
              <a:rPr lang="en-US" sz="2300" b="1" dirty="0">
                <a:latin typeface="Times New Roman" panose="02020603050405020304" pitchFamily="18" charset="0"/>
                <a:cs typeface="Times New Roman" panose="02020603050405020304" pitchFamily="18" charset="0"/>
              </a:rPr>
              <a:t>ích của việc sử dụng công nghệ thông tin và truyền thông</a:t>
            </a:r>
            <a:r>
              <a:rPr lang="en-US" sz="2300" b="1" dirty="0" smtClean="0">
                <a:latin typeface="Times New Roman" panose="02020603050405020304" pitchFamily="18" charset="0"/>
                <a:cs typeface="Times New Roman" panose="02020603050405020304" pitchFamily="18" charset="0"/>
              </a:rPr>
              <a:t>.</a:t>
            </a:r>
            <a:endParaRPr lang="en-US" sz="2300" dirty="0">
              <a:latin typeface="Times New Roman" pitchFamily="18" charset="0"/>
              <a:cs typeface="Times New Roman" pitchFamily="18" charset="0"/>
            </a:endParaRPr>
          </a:p>
        </p:txBody>
      </p:sp>
      <p:pic>
        <p:nvPicPr>
          <p:cNvPr id="9" name="Picture 2" descr="C:\Users\PC\Desktop\Tin học 2022 - 2023\THI GVG\z3920014618451_65785022f6b90fb90bdcdcff394760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2852" y="1600200"/>
            <a:ext cx="4631148"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169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250208" y="1553372"/>
            <a:ext cx="8724550" cy="4847429"/>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TextBox 4"/>
          <p:cNvSpPr txBox="1"/>
          <p:nvPr/>
        </p:nvSpPr>
        <p:spPr>
          <a:xfrm>
            <a:off x="457200" y="1676410"/>
            <a:ext cx="8382000" cy="4708981"/>
          </a:xfrm>
          <a:prstGeom prst="rect">
            <a:avLst/>
          </a:prstGeom>
          <a:noFill/>
        </p:spPr>
        <p:txBody>
          <a:bodyPr wrap="square" rtlCol="0">
            <a:spAutoFit/>
          </a:bodyPr>
          <a:lstStyle/>
          <a:p>
            <a:pPr algn="just"/>
            <a:r>
              <a:rPr lang="en-US" sz="3000" dirty="0" smtClean="0">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Hỗ </a:t>
            </a:r>
            <a:r>
              <a:rPr lang="en-US" sz="3000" b="1" dirty="0">
                <a:latin typeface="Times New Roman" panose="02020603050405020304" pitchFamily="18" charset="0"/>
                <a:cs typeface="Times New Roman" panose="02020603050405020304" pitchFamily="18" charset="0"/>
              </a:rPr>
              <a:t>trợ học sinh trong việc học </a:t>
            </a:r>
            <a:r>
              <a:rPr lang="en-US" sz="3000" b="1" dirty="0" smtClean="0">
                <a:latin typeface="Times New Roman" panose="02020603050405020304" pitchFamily="18" charset="0"/>
                <a:cs typeface="Times New Roman" panose="02020603050405020304" pitchFamily="18" charset="0"/>
              </a:rPr>
              <a:t>tập:</a:t>
            </a:r>
          </a:p>
          <a:p>
            <a:pPr algn="just"/>
            <a:r>
              <a:rPr lang="en-US" sz="3000" dirty="0" smtClean="0">
                <a:latin typeface="Times New Roman" panose="02020603050405020304" pitchFamily="18" charset="0"/>
                <a:cs typeface="Times New Roman" panose="02020603050405020304" pitchFamily="18" charset="0"/>
              </a:rPr>
              <a:t>+ Việc </a:t>
            </a:r>
            <a:r>
              <a:rPr lang="en-US" sz="3000" dirty="0">
                <a:latin typeface="Times New Roman" panose="02020603050405020304" pitchFamily="18" charset="0"/>
                <a:cs typeface="Times New Roman" panose="02020603050405020304" pitchFamily="18" charset="0"/>
              </a:rPr>
              <a:t>ứng dụng công nghệ thông tin trong dạy học đã giúp nâng cao hứng thú và động lực học tập; </a:t>
            </a:r>
            <a:endParaRPr lang="en-US" sz="3000" dirty="0" smtClean="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 Tạo </a:t>
            </a:r>
            <a:r>
              <a:rPr lang="en-US" sz="3000" dirty="0">
                <a:latin typeface="Times New Roman" panose="02020603050405020304" pitchFamily="18" charset="0"/>
                <a:cs typeface="Times New Roman" panose="02020603050405020304" pitchFamily="18" charset="0"/>
              </a:rPr>
              <a:t>cơ hội tốt hơn để học sinh tham gia và hợp tác cùng </a:t>
            </a:r>
            <a:r>
              <a:rPr lang="en-US" sz="3000" dirty="0" smtClean="0">
                <a:latin typeface="Times New Roman" panose="02020603050405020304" pitchFamily="18" charset="0"/>
                <a:cs typeface="Times New Roman" panose="02020603050405020304" pitchFamily="18" charset="0"/>
              </a:rPr>
              <a:t>nhau.</a:t>
            </a:r>
          </a:p>
          <a:p>
            <a:pPr algn="just"/>
            <a:r>
              <a:rPr lang="en-US" sz="3000" dirty="0" smtClean="0">
                <a:latin typeface="Times New Roman" panose="02020603050405020304" pitchFamily="18" charset="0"/>
                <a:cs typeface="Times New Roman" panose="02020603050405020304" pitchFamily="18" charset="0"/>
              </a:rPr>
              <a:t>+ Giúp </a:t>
            </a:r>
            <a:r>
              <a:rPr lang="en-US" sz="3000" dirty="0">
                <a:latin typeface="Times New Roman" panose="02020603050405020304" pitchFamily="18" charset="0"/>
                <a:cs typeface="Times New Roman" panose="02020603050405020304" pitchFamily="18" charset="0"/>
              </a:rPr>
              <a:t>học sinh trở nên sáng tạo và tự tin hơn khi thuyết trình trước </a:t>
            </a:r>
            <a:r>
              <a:rPr lang="en-US" sz="3000" dirty="0" smtClean="0">
                <a:latin typeface="Times New Roman" panose="02020603050405020304" pitchFamily="18" charset="0"/>
                <a:cs typeface="Times New Roman" panose="02020603050405020304" pitchFamily="18" charset="0"/>
              </a:rPr>
              <a:t>lớp.</a:t>
            </a:r>
          </a:p>
          <a:p>
            <a:pPr algn="just"/>
            <a:r>
              <a:rPr lang="en-US" sz="3000" dirty="0" smtClean="0">
                <a:latin typeface="Times New Roman" panose="02020603050405020304" pitchFamily="18" charset="0"/>
                <a:cs typeface="Times New Roman" panose="02020603050405020304" pitchFamily="18" charset="0"/>
              </a:rPr>
              <a:t>+ Điều </a:t>
            </a:r>
            <a:r>
              <a:rPr lang="en-US" sz="3000" dirty="0">
                <a:latin typeface="Times New Roman" panose="02020603050405020304" pitchFamily="18" charset="0"/>
                <a:cs typeface="Times New Roman" panose="02020603050405020304" pitchFamily="18" charset="0"/>
              </a:rPr>
              <a:t>này giúp những em nhỏ chưa biết sử dụng máy tính có thể tự tin khi sử dụng công nghệ thông </a:t>
            </a:r>
            <a:r>
              <a:rPr lang="en-US" sz="3000" dirty="0" smtClean="0">
                <a:latin typeface="Times New Roman" panose="02020603050405020304" pitchFamily="18" charset="0"/>
                <a:cs typeface="Times New Roman" panose="02020603050405020304" pitchFamily="18" charset="0"/>
              </a:rPr>
              <a:t>tin.</a:t>
            </a:r>
            <a:r>
              <a:rPr lang="en-US" sz="3000" b="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8" name="Freeform 7"/>
          <p:cNvSpPr/>
          <p:nvPr/>
        </p:nvSpPr>
        <p:spPr>
          <a:xfrm>
            <a:off x="533400" y="152400"/>
            <a:ext cx="8458200" cy="1249709"/>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lnSpc>
                <a:spcPct val="90000"/>
              </a:lnSpc>
              <a:spcBef>
                <a:spcPct val="0"/>
              </a:spcBef>
              <a:spcAft>
                <a:spcPct val="35000"/>
              </a:spcAft>
            </a:pPr>
            <a:r>
              <a:rPr lang="en-GB" sz="2300" b="1" dirty="0" smtClean="0">
                <a:latin typeface="Times New Roman" pitchFamily="18" charset="0"/>
                <a:cs typeface="Times New Roman" pitchFamily="18" charset="0"/>
              </a:rPr>
              <a:t>II. BIỆN PHÁP ĐÃ THỰC HIỆN</a:t>
            </a:r>
          </a:p>
          <a:p>
            <a:pPr defTabSz="1111250">
              <a:lnSpc>
                <a:spcPct val="90000"/>
              </a:lnSpc>
              <a:spcBef>
                <a:spcPct val="0"/>
              </a:spcBef>
              <a:spcAft>
                <a:spcPct val="35000"/>
              </a:spcAft>
            </a:pPr>
            <a:r>
              <a:rPr lang="nb-NO" sz="2300" dirty="0">
                <a:latin typeface="Times New Roman" pitchFamily="18" charset="0"/>
                <a:cs typeface="Times New Roman" pitchFamily="18" charset="0"/>
              </a:rPr>
              <a:t>2</a:t>
            </a:r>
            <a:r>
              <a:rPr lang="nb-NO" sz="2300">
                <a:latin typeface="Times New Roman" pitchFamily="18" charset="0"/>
                <a:cs typeface="Times New Roman" pitchFamily="18" charset="0"/>
              </a:rPr>
              <a:t>. </a:t>
            </a:r>
            <a:r>
              <a:rPr lang="en-US" sz="2300" b="1" smtClean="0">
                <a:latin typeface="Times New Roman" panose="02020603050405020304" pitchFamily="18" charset="0"/>
                <a:cs typeface="Times New Roman" panose="02020603050405020304" pitchFamily="18" charset="0"/>
              </a:rPr>
              <a:t>Hiểu rõ lợi </a:t>
            </a:r>
            <a:r>
              <a:rPr lang="en-US" sz="2300" b="1" dirty="0">
                <a:latin typeface="Times New Roman" panose="02020603050405020304" pitchFamily="18" charset="0"/>
                <a:cs typeface="Times New Roman" panose="02020603050405020304" pitchFamily="18" charset="0"/>
              </a:rPr>
              <a:t>ích của việc sử dụng công nghệ thông tin và truyền thông</a:t>
            </a:r>
            <a:r>
              <a:rPr lang="en-US" sz="2300" b="1" dirty="0" smtClean="0">
                <a:latin typeface="Times New Roman" panose="02020603050405020304" pitchFamily="18" charset="0"/>
                <a:cs typeface="Times New Roman" panose="02020603050405020304" pitchFamily="18" charset="0"/>
              </a:rPr>
              <a:t>.</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1055450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019299" y="5375139"/>
            <a:ext cx="5105400" cy="369332"/>
          </a:xfrm>
          <a:prstGeom prst="rect">
            <a:avLst/>
          </a:prstGeom>
          <a:noFill/>
        </p:spPr>
        <p:txBody>
          <a:bodyPr wrap="square" rtlCol="0">
            <a:spAutoFit/>
          </a:bodyPr>
          <a:lstStyle/>
          <a:p>
            <a:pPr algn="ctr"/>
            <a:r>
              <a:rPr lang="en-US" dirty="0" smtClean="0"/>
              <a:t>Học sinh học tiết học lý thuyết trên phòng máy</a:t>
            </a:r>
            <a:endParaRPr lang="en-US" dirty="0"/>
          </a:p>
        </p:txBody>
      </p:sp>
      <p:pic>
        <p:nvPicPr>
          <p:cNvPr id="4098" name="Picture 2" descr="C:\Users\PC\Desktop\Tin học 2022 - 2023\THI GVG\z3920014618451_65785022f6b90fb90bdcdcff394760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6" y="1595658"/>
            <a:ext cx="4564039" cy="358595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PC\Desktop\Tin học 2022 - 2023\THI GVG\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595658"/>
            <a:ext cx="4495800" cy="3585953"/>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533400" y="152400"/>
            <a:ext cx="8458200" cy="1249709"/>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lnSpc>
                <a:spcPct val="90000"/>
              </a:lnSpc>
              <a:spcBef>
                <a:spcPct val="0"/>
              </a:spcBef>
              <a:spcAft>
                <a:spcPct val="35000"/>
              </a:spcAft>
            </a:pPr>
            <a:r>
              <a:rPr lang="en-GB" sz="2300" b="1" dirty="0" smtClean="0">
                <a:latin typeface="Times New Roman" pitchFamily="18" charset="0"/>
                <a:cs typeface="Times New Roman" pitchFamily="18" charset="0"/>
              </a:rPr>
              <a:t>II. BIỆN PHÁP ĐÃ THỰC HIỆN</a:t>
            </a:r>
          </a:p>
          <a:p>
            <a:pPr defTabSz="1111250">
              <a:lnSpc>
                <a:spcPct val="90000"/>
              </a:lnSpc>
              <a:spcBef>
                <a:spcPct val="0"/>
              </a:spcBef>
              <a:spcAft>
                <a:spcPct val="35000"/>
              </a:spcAft>
            </a:pPr>
            <a:r>
              <a:rPr lang="nb-NO" sz="2300" dirty="0">
                <a:latin typeface="Times New Roman" pitchFamily="18" charset="0"/>
                <a:cs typeface="Times New Roman" pitchFamily="18" charset="0"/>
              </a:rPr>
              <a:t>2</a:t>
            </a:r>
            <a:r>
              <a:rPr lang="nb-NO" sz="2300">
                <a:latin typeface="Times New Roman" pitchFamily="18" charset="0"/>
                <a:cs typeface="Times New Roman" pitchFamily="18" charset="0"/>
              </a:rPr>
              <a:t>. </a:t>
            </a:r>
            <a:r>
              <a:rPr lang="en-US" sz="2300" b="1" smtClean="0">
                <a:latin typeface="Times New Roman" panose="02020603050405020304" pitchFamily="18" charset="0"/>
                <a:cs typeface="Times New Roman" panose="02020603050405020304" pitchFamily="18" charset="0"/>
              </a:rPr>
              <a:t>Hiểu rõ lợi </a:t>
            </a:r>
            <a:r>
              <a:rPr lang="en-US" sz="2300" b="1" dirty="0">
                <a:latin typeface="Times New Roman" panose="02020603050405020304" pitchFamily="18" charset="0"/>
                <a:cs typeface="Times New Roman" panose="02020603050405020304" pitchFamily="18" charset="0"/>
              </a:rPr>
              <a:t>ích của việc sử dụng công nghệ thông tin và truyền thông</a:t>
            </a:r>
            <a:r>
              <a:rPr lang="en-US" sz="2300" b="1" dirty="0" smtClean="0">
                <a:latin typeface="Times New Roman" panose="02020603050405020304" pitchFamily="18" charset="0"/>
                <a:cs typeface="Times New Roman" panose="02020603050405020304" pitchFamily="18" charset="0"/>
              </a:rPr>
              <a:t>.</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1497129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par>
                                <p:cTn id="11" presetID="16" presetClass="entr" presetSubtype="21"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barn(inVertical)">
                                      <p:cBhvr>
                                        <p:cTn id="1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544204" y="1647152"/>
            <a:ext cx="4626592" cy="732629"/>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TextBox 4"/>
          <p:cNvSpPr txBox="1"/>
          <p:nvPr/>
        </p:nvSpPr>
        <p:spPr>
          <a:xfrm>
            <a:off x="685800" y="1840468"/>
            <a:ext cx="4114800" cy="369332"/>
          </a:xfrm>
          <a:prstGeom prst="rect">
            <a:avLst/>
          </a:prstGeom>
          <a:noFill/>
        </p:spPr>
        <p:txBody>
          <a:bodyPr wrap="square" rtlCol="0">
            <a:spAutoFit/>
          </a:bodyPr>
          <a:lstStyle/>
          <a:p>
            <a:pPr algn="just"/>
            <a:r>
              <a:rPr lang="en-US" smtClean="0">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Hỗ </a:t>
            </a:r>
            <a:r>
              <a:rPr lang="en-US" b="1">
                <a:latin typeface="Times New Roman" panose="02020603050405020304" pitchFamily="18" charset="0"/>
                <a:cs typeface="Times New Roman" panose="02020603050405020304" pitchFamily="18" charset="0"/>
              </a:rPr>
              <a:t>trợ học sinh trong việc học </a:t>
            </a:r>
            <a:r>
              <a:rPr lang="en-US" b="1" smtClean="0">
                <a:latin typeface="Times New Roman" panose="02020603050405020304" pitchFamily="18" charset="0"/>
                <a:cs typeface="Times New Roman" panose="02020603050405020304" pitchFamily="18" charset="0"/>
              </a:rPr>
              <a:t>tập: </a:t>
            </a:r>
            <a:r>
              <a:rPr lang="en-US" b="1">
                <a:latin typeface="Times New Roman" panose="02020603050405020304" pitchFamily="18" charset="0"/>
                <a:cs typeface="Times New Roman" panose="02020603050405020304" pitchFamily="18" charset="0"/>
              </a:rPr>
              <a:t> </a:t>
            </a:r>
            <a:endParaRPr lang="en-US" b="1"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2514600" y="6412468"/>
            <a:ext cx="6362700" cy="369332"/>
          </a:xfrm>
          <a:prstGeom prst="rect">
            <a:avLst/>
          </a:prstGeom>
          <a:noFill/>
        </p:spPr>
        <p:txBody>
          <a:bodyPr wrap="square" rtlCol="0">
            <a:spAutoFit/>
          </a:bodyPr>
          <a:lstStyle/>
          <a:p>
            <a:r>
              <a:rPr lang="en-US" dirty="0" smtClean="0"/>
              <a:t>Học sinh tìm kiếm thông tin thông tin từ Internet</a:t>
            </a:r>
            <a:endParaRPr lang="en-US" dirty="0"/>
          </a:p>
        </p:txBody>
      </p:sp>
      <p:pic>
        <p:nvPicPr>
          <p:cNvPr id="5122" name="Picture 2" descr="C:\Users\PC\Desktop\Tin học 2022 - 2023\THI GVG\z3920078591055_f507a921bdff40c68f70924d32eecd8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486025"/>
            <a:ext cx="5029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533400" y="152400"/>
            <a:ext cx="8458200" cy="1249709"/>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lnSpc>
                <a:spcPct val="90000"/>
              </a:lnSpc>
              <a:spcBef>
                <a:spcPct val="0"/>
              </a:spcBef>
              <a:spcAft>
                <a:spcPct val="35000"/>
              </a:spcAft>
            </a:pPr>
            <a:r>
              <a:rPr lang="en-GB" sz="2300" b="1" dirty="0" smtClean="0">
                <a:latin typeface="Times New Roman" pitchFamily="18" charset="0"/>
                <a:cs typeface="Times New Roman" pitchFamily="18" charset="0"/>
              </a:rPr>
              <a:t>II. BIỆN PHÁP ĐÃ THỰC HIỆN</a:t>
            </a:r>
          </a:p>
          <a:p>
            <a:pPr defTabSz="1111250">
              <a:lnSpc>
                <a:spcPct val="90000"/>
              </a:lnSpc>
              <a:spcBef>
                <a:spcPct val="0"/>
              </a:spcBef>
              <a:spcAft>
                <a:spcPct val="35000"/>
              </a:spcAft>
            </a:pPr>
            <a:r>
              <a:rPr lang="nb-NO" sz="2300" dirty="0">
                <a:latin typeface="Times New Roman" pitchFamily="18" charset="0"/>
                <a:cs typeface="Times New Roman" pitchFamily="18" charset="0"/>
              </a:rPr>
              <a:t>2</a:t>
            </a:r>
            <a:r>
              <a:rPr lang="nb-NO" sz="2300">
                <a:latin typeface="Times New Roman" pitchFamily="18" charset="0"/>
                <a:cs typeface="Times New Roman" pitchFamily="18" charset="0"/>
              </a:rPr>
              <a:t>. </a:t>
            </a:r>
            <a:r>
              <a:rPr lang="en-US" sz="2300" b="1" smtClean="0">
                <a:latin typeface="Times New Roman" panose="02020603050405020304" pitchFamily="18" charset="0"/>
                <a:cs typeface="Times New Roman" panose="02020603050405020304" pitchFamily="18" charset="0"/>
              </a:rPr>
              <a:t>Hiểu rõ lợi </a:t>
            </a:r>
            <a:r>
              <a:rPr lang="en-US" sz="2300" b="1" dirty="0">
                <a:latin typeface="Times New Roman" panose="02020603050405020304" pitchFamily="18" charset="0"/>
                <a:cs typeface="Times New Roman" panose="02020603050405020304" pitchFamily="18" charset="0"/>
              </a:rPr>
              <a:t>ích của việc sử dụng công nghệ thông tin và truyền thông</a:t>
            </a:r>
            <a:r>
              <a:rPr lang="en-US" sz="2300" b="1" dirty="0" smtClean="0">
                <a:latin typeface="Times New Roman" panose="02020603050405020304" pitchFamily="18" charset="0"/>
                <a:cs typeface="Times New Roman" panose="02020603050405020304" pitchFamily="18" charset="0"/>
              </a:rPr>
              <a:t>.</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168551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barn(inVertical)">
                                      <p:cBhvr>
                                        <p:cTn id="1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544204" y="1477171"/>
            <a:ext cx="5170796" cy="544797"/>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TextBox 4"/>
          <p:cNvSpPr txBox="1"/>
          <p:nvPr/>
        </p:nvSpPr>
        <p:spPr>
          <a:xfrm>
            <a:off x="609600" y="1524000"/>
            <a:ext cx="5105400" cy="369332"/>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Tạo không gian và thời gian học linh </a:t>
            </a:r>
            <a:r>
              <a:rPr lang="en-US" b="1" dirty="0" smtClean="0">
                <a:latin typeface="Times New Roman" panose="02020603050405020304" pitchFamily="18" charset="0"/>
                <a:cs typeface="Times New Roman" panose="02020603050405020304" pitchFamily="18" charset="0"/>
              </a:rPr>
              <a:t>động: </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3048000" y="6336268"/>
            <a:ext cx="3800476" cy="369332"/>
          </a:xfrm>
          <a:prstGeom prst="rect">
            <a:avLst/>
          </a:prstGeom>
          <a:noFill/>
        </p:spPr>
        <p:txBody>
          <a:bodyPr wrap="square" rtlCol="0">
            <a:spAutoFit/>
          </a:bodyPr>
          <a:lstStyle/>
          <a:p>
            <a:r>
              <a:rPr lang="en-US" dirty="0" smtClean="0"/>
              <a:t>Học sinh học nhóm qua tin nhắn </a:t>
            </a:r>
            <a:r>
              <a:rPr lang="en-US" dirty="0" err="1" smtClean="0"/>
              <a:t>zalo</a:t>
            </a:r>
            <a:r>
              <a:rPr lang="en-US" dirty="0" smtClean="0"/>
              <a:t> </a:t>
            </a:r>
            <a:endParaRPr lang="en-US" dirty="0"/>
          </a:p>
        </p:txBody>
      </p:sp>
      <p:pic>
        <p:nvPicPr>
          <p:cNvPr id="7170" name="Picture 2" descr="C:\Users\PC\Desktop\Tin học 2022 - 2023\THI GVG\z3938076685615_d1a018ef732de8bdc0f5ffcabb535d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097032"/>
            <a:ext cx="4419600" cy="4051405"/>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533400" y="152400"/>
            <a:ext cx="8458200" cy="1249709"/>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lnSpc>
                <a:spcPct val="90000"/>
              </a:lnSpc>
              <a:spcBef>
                <a:spcPct val="0"/>
              </a:spcBef>
              <a:spcAft>
                <a:spcPct val="35000"/>
              </a:spcAft>
            </a:pPr>
            <a:r>
              <a:rPr lang="en-GB" sz="2300" b="1" dirty="0" smtClean="0">
                <a:latin typeface="Times New Roman" pitchFamily="18" charset="0"/>
                <a:cs typeface="Times New Roman" pitchFamily="18" charset="0"/>
              </a:rPr>
              <a:t>II. BIỆN PHÁP ĐÃ THỰC HIỆN</a:t>
            </a:r>
          </a:p>
          <a:p>
            <a:pPr defTabSz="1111250">
              <a:lnSpc>
                <a:spcPct val="90000"/>
              </a:lnSpc>
              <a:spcBef>
                <a:spcPct val="0"/>
              </a:spcBef>
              <a:spcAft>
                <a:spcPct val="35000"/>
              </a:spcAft>
            </a:pPr>
            <a:r>
              <a:rPr lang="nb-NO" sz="2300" dirty="0">
                <a:latin typeface="Times New Roman" pitchFamily="18" charset="0"/>
                <a:cs typeface="Times New Roman" pitchFamily="18" charset="0"/>
              </a:rPr>
              <a:t>2</a:t>
            </a:r>
            <a:r>
              <a:rPr lang="nb-NO" sz="2300">
                <a:latin typeface="Times New Roman" pitchFamily="18" charset="0"/>
                <a:cs typeface="Times New Roman" pitchFamily="18" charset="0"/>
              </a:rPr>
              <a:t>. </a:t>
            </a:r>
            <a:r>
              <a:rPr lang="en-US" sz="2300" b="1" smtClean="0">
                <a:latin typeface="Times New Roman" panose="02020603050405020304" pitchFamily="18" charset="0"/>
                <a:cs typeface="Times New Roman" panose="02020603050405020304" pitchFamily="18" charset="0"/>
              </a:rPr>
              <a:t>Hiểu rõ lợi </a:t>
            </a:r>
            <a:r>
              <a:rPr lang="en-US" sz="2300" b="1" dirty="0">
                <a:latin typeface="Times New Roman" panose="02020603050405020304" pitchFamily="18" charset="0"/>
                <a:cs typeface="Times New Roman" panose="02020603050405020304" pitchFamily="18" charset="0"/>
              </a:rPr>
              <a:t>ích của việc sử dụng công nghệ thông tin và truyền thông</a:t>
            </a:r>
            <a:r>
              <a:rPr lang="en-US" sz="2300" b="1" dirty="0" smtClean="0">
                <a:latin typeface="Times New Roman" panose="02020603050405020304" pitchFamily="18" charset="0"/>
                <a:cs typeface="Times New Roman" panose="02020603050405020304" pitchFamily="18" charset="0"/>
              </a:rPr>
              <a:t>.</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2946451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barn(inVertical)">
                                      <p:cBhvr>
                                        <p:cTn id="1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Freeform 37"/>
          <p:cNvSpPr/>
          <p:nvPr/>
        </p:nvSpPr>
        <p:spPr>
          <a:xfrm>
            <a:off x="533400" y="152401"/>
            <a:ext cx="8458200" cy="1158723"/>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spcBef>
                <a:spcPts val="300"/>
              </a:spcBef>
              <a:spcAft>
                <a:spcPts val="300"/>
              </a:spcAft>
            </a:pPr>
            <a:r>
              <a:rPr lang="en-GB" sz="2300" b="1" dirty="0" smtClean="0">
                <a:latin typeface="Times New Roman" pitchFamily="18" charset="0"/>
                <a:cs typeface="Times New Roman" pitchFamily="18" charset="0"/>
              </a:rPr>
              <a:t>II. BIỆN PHÁP ĐÃ THỰC HIỆN</a:t>
            </a:r>
          </a:p>
          <a:p>
            <a:pPr defTabSz="1111250">
              <a:spcBef>
                <a:spcPts val="300"/>
              </a:spcBef>
              <a:spcAft>
                <a:spcPts val="300"/>
              </a:spcAft>
            </a:pPr>
            <a:r>
              <a:rPr lang="en-US" sz="2400" b="1"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Thường xuyên giao lưu, trao đổi và chia sẻ kinh nghiệm qua các buổi sinh hoạt chuyên môn, tiết dạy thực tế</a:t>
            </a:r>
            <a:endParaRPr lang="en-US" sz="2400" dirty="0">
              <a:latin typeface="Times New Roman" pitchFamily="18" charset="0"/>
              <a:cs typeface="Times New Roman" pitchFamily="18" charset="0"/>
            </a:endParaRPr>
          </a:p>
        </p:txBody>
      </p:sp>
      <p:sp>
        <p:nvSpPr>
          <p:cNvPr id="4" name="Rounded Rectangle 3"/>
          <p:cNvSpPr/>
          <p:nvPr/>
        </p:nvSpPr>
        <p:spPr>
          <a:xfrm>
            <a:off x="304800" y="1447803"/>
            <a:ext cx="8610600" cy="1817132"/>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TextBox 4"/>
          <p:cNvSpPr txBox="1"/>
          <p:nvPr/>
        </p:nvSpPr>
        <p:spPr>
          <a:xfrm>
            <a:off x="457200" y="1600211"/>
            <a:ext cx="8229600" cy="1384995"/>
          </a:xfrm>
          <a:prstGeom prst="rect">
            <a:avLst/>
          </a:prstGeom>
          <a:noFill/>
        </p:spPr>
        <p:txBody>
          <a:bodyPr wrap="square" rtlCol="0">
            <a:spAutoFit/>
          </a:bodyPr>
          <a:lstStyle/>
          <a:p>
            <a:pPr algn="just"/>
            <a:r>
              <a:rPr lang="nb-NO" sz="2800" smtClean="0">
                <a:latin typeface="Times New Roman" panose="02020603050405020304" pitchFamily="18" charset="0"/>
                <a:cs typeface="Times New Roman" panose="02020603050405020304" pitchFamily="18" charset="0"/>
              </a:rPr>
              <a:t>    Tham gia trao đổi và chia sẻ kinh nghiệm qua các buổi thao giảng chuyên môn, chuyên đề, tham gia bồi dưỡng các lớp về công nghệ thông tin,...</a:t>
            </a:r>
            <a:endParaRPr lang="en-US" sz="2800">
              <a:latin typeface="Times New Roman" panose="02020603050405020304" pitchFamily="18" charset="0"/>
              <a:cs typeface="Times New Roman" panose="02020603050405020304" pitchFamily="18" charset="0"/>
            </a:endParaRPr>
          </a:p>
        </p:txBody>
      </p:sp>
      <p:sp>
        <p:nvSpPr>
          <p:cNvPr id="2" name="TextBox 1"/>
          <p:cNvSpPr txBox="1"/>
          <p:nvPr/>
        </p:nvSpPr>
        <p:spPr>
          <a:xfrm>
            <a:off x="2057400" y="6412468"/>
            <a:ext cx="6019800" cy="369332"/>
          </a:xfrm>
          <a:prstGeom prst="rect">
            <a:avLst/>
          </a:prstGeom>
          <a:noFill/>
        </p:spPr>
        <p:txBody>
          <a:bodyPr wrap="square" rtlCol="0">
            <a:spAutoFit/>
          </a:bodyPr>
          <a:lstStyle/>
          <a:p>
            <a:r>
              <a:rPr lang="en-US" i="1" dirty="0" smtClean="0"/>
              <a:t>Hình ảnh giáo viên tham gia dự thao giảng và chuyên </a:t>
            </a:r>
            <a:r>
              <a:rPr lang="en-US" i="1" smtClean="0"/>
              <a:t>đề tổ.</a:t>
            </a:r>
            <a:endParaRPr lang="en-US" i="1" dirty="0"/>
          </a:p>
        </p:txBody>
      </p:sp>
      <p:pic>
        <p:nvPicPr>
          <p:cNvPr id="1026" name="Picture 2" descr="C:\Users\PC\Desktop\HINH ANH\lý\l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352800"/>
            <a:ext cx="3352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Desktop\HINH ANH\Cô hoa\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0" y="3381386"/>
            <a:ext cx="39243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78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arn(inVertical)">
                                      <p:cBhvr>
                                        <p:cTn id="21" dur="500"/>
                                        <p:tgtEl>
                                          <p:spTgt spid="1026"/>
                                        </p:tgtEl>
                                      </p:cBhvr>
                                    </p:animEffect>
                                  </p:childTnLst>
                                </p:cTn>
                              </p:par>
                              <p:par>
                                <p:cTn id="22" presetID="16" presetClass="entr" presetSubtype="21"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barn(inVertical)">
                                      <p:cBhvr>
                                        <p:cTn id="2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P spid="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Freeform 37"/>
          <p:cNvSpPr/>
          <p:nvPr/>
        </p:nvSpPr>
        <p:spPr>
          <a:xfrm>
            <a:off x="381000" y="152401"/>
            <a:ext cx="8610600" cy="1158723"/>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spcBef>
                <a:spcPts val="300"/>
              </a:spcBef>
              <a:spcAft>
                <a:spcPts val="300"/>
              </a:spcAft>
            </a:pPr>
            <a:r>
              <a:rPr lang="en-GB" sz="2300" b="1" dirty="0" smtClean="0">
                <a:latin typeface="Times New Roman" pitchFamily="18" charset="0"/>
                <a:cs typeface="Times New Roman" pitchFamily="18" charset="0"/>
              </a:rPr>
              <a:t>II. BIỆN PHÁP ĐÃ THỰC HIỆN</a:t>
            </a:r>
          </a:p>
          <a:p>
            <a:pPr defTabSz="1111250">
              <a:spcBef>
                <a:spcPts val="300"/>
              </a:spcBef>
              <a:spcAft>
                <a:spcPts val="300"/>
              </a:spcAft>
            </a:pPr>
            <a:r>
              <a:rPr lang="en-US" sz="2400" b="1" dirty="0">
                <a:latin typeface="Times New Roman" panose="02020603050405020304" pitchFamily="18" charset="0"/>
                <a:cs typeface="Times New Roman" panose="02020603050405020304" pitchFamily="18" charset="0"/>
              </a:rPr>
              <a:t>4. Thay đổi linh hoạt các phương pháp, kỹ thuật dạy học, tăng cường thực </a:t>
            </a:r>
            <a:r>
              <a:rPr lang="en-US" sz="2400" b="1" dirty="0" smtClean="0">
                <a:latin typeface="Times New Roman" panose="02020603050405020304" pitchFamily="18" charset="0"/>
                <a:cs typeface="Times New Roman" panose="02020603050405020304" pitchFamily="18" charset="0"/>
              </a:rPr>
              <a:t>hành.</a:t>
            </a:r>
            <a:endParaRPr lang="en-US" sz="2400" dirty="0">
              <a:latin typeface="Times New Roman" pitchFamily="18" charset="0"/>
              <a:cs typeface="Times New Roman" pitchFamily="18" charset="0"/>
            </a:endParaRPr>
          </a:p>
        </p:txBody>
      </p:sp>
      <p:sp>
        <p:nvSpPr>
          <p:cNvPr id="4" name="Rounded Rectangle 3"/>
          <p:cNvSpPr/>
          <p:nvPr/>
        </p:nvSpPr>
        <p:spPr>
          <a:xfrm>
            <a:off x="228600" y="1447800"/>
            <a:ext cx="8763000" cy="144780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5" name="TextBox 4"/>
          <p:cNvSpPr txBox="1"/>
          <p:nvPr/>
        </p:nvSpPr>
        <p:spPr>
          <a:xfrm>
            <a:off x="381000" y="1524014"/>
            <a:ext cx="8458200" cy="1246495"/>
          </a:xfrm>
          <a:prstGeom prst="rect">
            <a:avLst/>
          </a:prstGeom>
          <a:noFill/>
        </p:spPr>
        <p:txBody>
          <a:bodyPr wrap="square" rtlCol="0">
            <a:spAutoFit/>
          </a:bodyPr>
          <a:lstStyle/>
          <a:p>
            <a:pPr algn="just"/>
            <a:r>
              <a:rPr lang="en-US" sz="2500" smtClean="0">
                <a:latin typeface="Times New Roman" panose="02020603050405020304" pitchFamily="18" charset="0"/>
                <a:cs typeface="Times New Roman" panose="02020603050405020304" pitchFamily="18" charset="0"/>
              </a:rPr>
              <a:t>  Vận </a:t>
            </a:r>
            <a:r>
              <a:rPr lang="en-US" sz="2500">
                <a:latin typeface="Times New Roman" panose="02020603050405020304" pitchFamily="18" charset="0"/>
                <a:cs typeface="Times New Roman" panose="02020603050405020304" pitchFamily="18" charset="0"/>
              </a:rPr>
              <a:t>dụng phương pháp và hình thức tổ chức dạy học phù hợp với những bài học khác nhau giáo viên cần linh hoạt vận dụng phương pháp và hình thức tổ chức dạy học sao cho phù.</a:t>
            </a:r>
          </a:p>
        </p:txBody>
      </p:sp>
      <p:sp>
        <p:nvSpPr>
          <p:cNvPr id="2" name="TextBox 1"/>
          <p:cNvSpPr txBox="1"/>
          <p:nvPr/>
        </p:nvSpPr>
        <p:spPr>
          <a:xfrm>
            <a:off x="2019300" y="6412468"/>
            <a:ext cx="5486400" cy="369332"/>
          </a:xfrm>
          <a:prstGeom prst="rect">
            <a:avLst/>
          </a:prstGeom>
          <a:noFill/>
        </p:spPr>
        <p:txBody>
          <a:bodyPr wrap="square" rtlCol="0">
            <a:spAutoFit/>
          </a:bodyPr>
          <a:lstStyle/>
          <a:p>
            <a:r>
              <a:rPr lang="en-US" dirty="0" smtClean="0"/>
              <a:t>Học sinh hứng thú tham gia chơi trò chơi trả lời câu hỏi</a:t>
            </a:r>
            <a:endParaRPr lang="en-US" dirty="0"/>
          </a:p>
        </p:txBody>
      </p:sp>
      <p:pic>
        <p:nvPicPr>
          <p:cNvPr id="2050" name="Picture 2" descr="C:\Users\PC\Desktop\Tin học 2022 - 2023\DỰ GIỜ 22.23\thao giảng\z3938076700130_a2b034e0abb0a42dd2cadfef18a78cb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5" y="3059668"/>
            <a:ext cx="3809383"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C\Desktop\Tin học 2022 - 2023\DỰ GIỜ 22.23\thao giảng\z3938076700131_226fdaf231fe20f778d97f89102ffe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500" y="3078727"/>
            <a:ext cx="3924300" cy="325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05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par>
                                <p:cTn id="19" presetID="6"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circle(in)">
                                      <p:cBhvr>
                                        <p:cTn id="21" dur="2000"/>
                                        <p:tgtEl>
                                          <p:spTgt spid="2050"/>
                                        </p:tgtEl>
                                      </p:cBhvr>
                                    </p:animEffect>
                                  </p:childTnLst>
                                </p:cTn>
                              </p:par>
                              <p:par>
                                <p:cTn id="22" presetID="6" presetClass="entr" presetSubtype="16" fill="hold" nodeType="with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circle(in)">
                                      <p:cBhvr>
                                        <p:cTn id="2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P spid="5"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Freeform 37"/>
          <p:cNvSpPr/>
          <p:nvPr/>
        </p:nvSpPr>
        <p:spPr>
          <a:xfrm>
            <a:off x="533400" y="152401"/>
            <a:ext cx="8458200" cy="1158723"/>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spcBef>
                <a:spcPts val="300"/>
              </a:spcBef>
              <a:spcAft>
                <a:spcPts val="300"/>
              </a:spcAft>
            </a:pPr>
            <a:r>
              <a:rPr lang="en-GB" sz="2300" b="1" dirty="0" smtClean="0">
                <a:latin typeface="Times New Roman" pitchFamily="18" charset="0"/>
                <a:cs typeface="Times New Roman" pitchFamily="18" charset="0"/>
              </a:rPr>
              <a:t>II. BIỆN PHÁP ĐÃ THỰC HIỆN</a:t>
            </a:r>
          </a:p>
          <a:p>
            <a:pPr defTabSz="1111250">
              <a:spcBef>
                <a:spcPts val="300"/>
              </a:spcBef>
              <a:spcAft>
                <a:spcPts val="300"/>
              </a:spcAft>
            </a:pPr>
            <a:r>
              <a:rPr lang="en-US" sz="2400" b="1" dirty="0">
                <a:latin typeface="Times New Roman" panose="02020603050405020304" pitchFamily="18" charset="0"/>
                <a:cs typeface="Times New Roman" panose="02020603050405020304" pitchFamily="18" charset="0"/>
              </a:rPr>
              <a:t>4. Thay đổi linh hoạt các phương pháp, kỹ thuật dạy học, tăng cường thực </a:t>
            </a:r>
            <a:r>
              <a:rPr lang="en-US" sz="2400" b="1" dirty="0" smtClean="0">
                <a:latin typeface="Times New Roman" panose="02020603050405020304" pitchFamily="18" charset="0"/>
                <a:cs typeface="Times New Roman" panose="02020603050405020304" pitchFamily="18" charset="0"/>
              </a:rPr>
              <a:t>hành.</a:t>
            </a:r>
            <a:endParaRPr lang="en-US" sz="2400" dirty="0">
              <a:latin typeface="Times New Roman" pitchFamily="18" charset="0"/>
              <a:cs typeface="Times New Roman" pitchFamily="18" charset="0"/>
            </a:endParaRPr>
          </a:p>
        </p:txBody>
      </p:sp>
      <p:sp>
        <p:nvSpPr>
          <p:cNvPr id="2" name="TextBox 1"/>
          <p:cNvSpPr txBox="1"/>
          <p:nvPr/>
        </p:nvSpPr>
        <p:spPr>
          <a:xfrm>
            <a:off x="2286016" y="5955268"/>
            <a:ext cx="5410201" cy="369332"/>
          </a:xfrm>
          <a:prstGeom prst="rect">
            <a:avLst/>
          </a:prstGeom>
          <a:noFill/>
        </p:spPr>
        <p:txBody>
          <a:bodyPr wrap="square" rtlCol="0">
            <a:spAutoFit/>
          </a:bodyPr>
          <a:lstStyle/>
          <a:p>
            <a:r>
              <a:rPr lang="en-US" dirty="0" smtClean="0"/>
              <a:t>Học sinh thảo luận nhóm trả lời câu hỏi theo yêu cầu</a:t>
            </a:r>
            <a:endParaRPr lang="en-US" dirty="0"/>
          </a:p>
        </p:txBody>
      </p:sp>
      <p:pic>
        <p:nvPicPr>
          <p:cNvPr id="3074" name="Picture 2" descr="C:\Users\PC\Desktop\Tin học 2022 - 2023\DỰ GIỜ 22.23\thao giảng\z3938106411556_72ed262c2f62b86ad3931117d99c8d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6" y="1600201"/>
            <a:ext cx="4343401" cy="41338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C\Desktop\Tin học 2022 - 2023\DỰ GIỜ 22.23\thao giảng\z3938106406990_675a0268d18f7ea14ca50ad0a0e29d9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1" y="16002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239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par>
                                <p:cTn id="16" presetID="16" presetClass="entr" presetSubtype="21"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barn(inVertical)">
                                      <p:cBhvr>
                                        <p:cTn id="18"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2696"/>
            <a:ext cx="91440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smtClean="0">
                <a:ln/>
                <a:solidFill>
                  <a:srgbClr val="002060"/>
                </a:solidFill>
                <a:effectLst>
                  <a:outerShdw blurRad="38100" dist="38100" dir="2700000" algn="tl">
                    <a:srgbClr val="000000">
                      <a:alpha val="43137"/>
                    </a:srgbClr>
                  </a:outerShdw>
                  <a:reflection blurRad="10000" stA="55000" endPos="48000" dist="500" dir="5400000" sy="-100000" algn="bl" rotWithShape="0"/>
                </a:effectLst>
                <a:latin typeface="Times New Roman"/>
              </a:rPr>
              <a:t>1. </a:t>
            </a:r>
            <a:r>
              <a:rPr lang="vi-VN" sz="4000" b="1" cap="all" dirty="0" smtClean="0">
                <a:ln/>
                <a:solidFill>
                  <a:srgbClr val="002060"/>
                </a:solidFill>
                <a:effectLst>
                  <a:outerShdw blurRad="38100" dist="38100" dir="2700000" algn="tl">
                    <a:srgbClr val="000000">
                      <a:alpha val="43137"/>
                    </a:srgbClr>
                  </a:outerShdw>
                  <a:reflection blurRad="10000" stA="55000" endPos="48000" dist="500" dir="5400000" sy="-100000" algn="bl" rotWithShape="0"/>
                </a:effectLst>
                <a:latin typeface="Times New Roman"/>
              </a:rPr>
              <a:t>THỰC </a:t>
            </a:r>
            <a:r>
              <a:rPr lang="vi-VN" sz="4000" b="1" cap="all" dirty="0">
                <a:ln/>
                <a:solidFill>
                  <a:srgbClr val="002060"/>
                </a:solidFill>
                <a:effectLst>
                  <a:outerShdw blurRad="38100" dist="38100" dir="2700000" algn="tl">
                    <a:srgbClr val="000000">
                      <a:alpha val="43137"/>
                    </a:srgbClr>
                  </a:outerShdw>
                  <a:reflection blurRad="10000" stA="55000" endPos="48000" dist="500" dir="5400000" sy="-100000" algn="bl" rotWithShape="0"/>
                </a:effectLst>
                <a:latin typeface="Times New Roman"/>
              </a:rPr>
              <a:t>TRẠNG</a:t>
            </a:r>
            <a:endParaRPr lang="en-US" sz="4000" b="1" cap="all" dirty="0">
              <a:ln/>
              <a:solidFill>
                <a:srgbClr val="002060"/>
              </a:solidFill>
              <a:effectLst>
                <a:outerShdw blurRad="38100" dist="38100" dir="2700000" algn="tl">
                  <a:srgbClr val="000000">
                    <a:alpha val="43137"/>
                  </a:srgbClr>
                </a:outerShdw>
                <a:reflection blurRad="10000" stA="55000" endPos="48000" dist="500" dir="5400000" sy="-100000" algn="bl" rotWithShape="0"/>
              </a:effectLst>
            </a:endParaRPr>
          </a:p>
        </p:txBody>
      </p:sp>
      <p:sp>
        <p:nvSpPr>
          <p:cNvPr id="6" name="Rectangle 5"/>
          <p:cNvSpPr/>
          <p:nvPr/>
        </p:nvSpPr>
        <p:spPr>
          <a:xfrm>
            <a:off x="251520" y="2636923"/>
            <a:ext cx="8712968" cy="954107"/>
          </a:xfrm>
          <a:prstGeom prst="rect">
            <a:avLst/>
          </a:prstGeom>
        </p:spPr>
        <p:txBody>
          <a:bodyPr wrap="square">
            <a:spAutoFit/>
          </a:bodyPr>
          <a:lstStyle/>
          <a:p>
            <a:pPr algn="just"/>
            <a:endParaRPr lang="vi-VN" sz="2800" b="1" i="1" u="sng">
              <a:solidFill>
                <a:prstClr val="black"/>
              </a:solidFill>
              <a:latin typeface="Times New Roman"/>
            </a:endParaRPr>
          </a:p>
          <a:p>
            <a:pPr algn="just"/>
            <a:endParaRPr lang="vi-VN" sz="2800" dirty="0">
              <a:solidFill>
                <a:prstClr val="black"/>
              </a:solidFill>
              <a:latin typeface="Times New Roman"/>
            </a:endParaRPr>
          </a:p>
        </p:txBody>
      </p:sp>
      <p:graphicFrame>
        <p:nvGraphicFramePr>
          <p:cNvPr id="8" name="Diagram 7"/>
          <p:cNvGraphicFramePr/>
          <p:nvPr>
            <p:extLst>
              <p:ext uri="{D42A27DB-BD31-4B8C-83A1-F6EECF244321}">
                <p14:modId xmlns:p14="http://schemas.microsoft.com/office/powerpoint/2010/main" val="2835673305"/>
              </p:ext>
            </p:extLst>
          </p:nvPr>
        </p:nvGraphicFramePr>
        <p:xfrm>
          <a:off x="5228" y="2276875"/>
          <a:ext cx="9031268" cy="4396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5-Point Star 8">
            <a:hlinkClick r:id="rId7" action="ppaction://hlinksldjump"/>
          </p:cNvPr>
          <p:cNvSpPr/>
          <p:nvPr/>
        </p:nvSpPr>
        <p:spPr>
          <a:xfrm>
            <a:off x="8637287" y="6361562"/>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48414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Freeform 37"/>
          <p:cNvSpPr/>
          <p:nvPr/>
        </p:nvSpPr>
        <p:spPr>
          <a:xfrm>
            <a:off x="533400" y="152410"/>
            <a:ext cx="8458200" cy="914401"/>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spcBef>
                <a:spcPts val="300"/>
              </a:spcBef>
              <a:spcAft>
                <a:spcPts val="300"/>
              </a:spcAft>
            </a:pPr>
            <a:r>
              <a:rPr lang="en-GB" sz="2300" b="1" dirty="0" smtClean="0">
                <a:latin typeface="Times New Roman" pitchFamily="18" charset="0"/>
                <a:cs typeface="Times New Roman" pitchFamily="18" charset="0"/>
              </a:rPr>
              <a:t>II. BIỆN PHÁP ĐÃ THỰC HIỆN</a:t>
            </a:r>
          </a:p>
          <a:p>
            <a:pPr defTabSz="1111250">
              <a:spcBef>
                <a:spcPts val="300"/>
              </a:spcBef>
              <a:spcAft>
                <a:spcPts val="300"/>
              </a:spcAft>
            </a:pPr>
            <a:r>
              <a:rPr lang="en-US" sz="2400" b="1" dirty="0">
                <a:latin typeface="Times New Roman" panose="02020603050405020304" pitchFamily="18" charset="0"/>
                <a:cs typeface="Times New Roman" panose="02020603050405020304" pitchFamily="18" charset="0"/>
              </a:rPr>
              <a:t>5. Kết hợp giáo dục STEM dạy học môn Tin </a:t>
            </a:r>
            <a:r>
              <a:rPr lang="en-US" sz="2400" b="1" dirty="0" smtClean="0">
                <a:latin typeface="Times New Roman" panose="02020603050405020304" pitchFamily="18" charset="0"/>
                <a:cs typeface="Times New Roman" panose="02020603050405020304" pitchFamily="18" charset="0"/>
              </a:rPr>
              <a:t>học.</a:t>
            </a:r>
            <a:endParaRPr lang="en-US" sz="2400" dirty="0">
              <a:latin typeface="Times New Roman" pitchFamily="18" charset="0"/>
              <a:cs typeface="Times New Roman" pitchFamily="18" charset="0"/>
            </a:endParaRPr>
          </a:p>
        </p:txBody>
      </p:sp>
      <p:sp>
        <p:nvSpPr>
          <p:cNvPr id="6" name="Rounded Rectangle 5"/>
          <p:cNvSpPr/>
          <p:nvPr/>
        </p:nvSpPr>
        <p:spPr>
          <a:xfrm>
            <a:off x="250208" y="1524000"/>
            <a:ext cx="8512792" cy="495300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 name="TextBox 6"/>
          <p:cNvSpPr txBox="1"/>
          <p:nvPr/>
        </p:nvSpPr>
        <p:spPr>
          <a:xfrm>
            <a:off x="371868" y="1676410"/>
            <a:ext cx="8162532" cy="4708981"/>
          </a:xfrm>
          <a:prstGeom prst="rect">
            <a:avLst/>
          </a:prstGeom>
          <a:noFill/>
        </p:spPr>
        <p:txBody>
          <a:bodyPr wrap="square" rtlCol="0">
            <a:spAutoFit/>
          </a:bodyPr>
          <a:lstStyle/>
          <a:p>
            <a:pPr algn="just"/>
            <a:r>
              <a:rPr lang="en-US" sz="3000" dirty="0">
                <a:latin typeface="Times New Roman" panose="02020603050405020304" pitchFamily="18" charset="0"/>
                <a:cs typeface="Times New Roman" panose="02020603050405020304" pitchFamily="18" charset="0"/>
              </a:rPr>
              <a:t>- Bước đầu hình thành cho học sinh tư duy giải quyết vấn đề với sự trợ giúp của máy </a:t>
            </a:r>
            <a:r>
              <a:rPr lang="en-US" sz="3000" dirty="0" smtClean="0">
                <a:latin typeface="Times New Roman" panose="02020603050405020304" pitchFamily="18" charset="0"/>
                <a:cs typeface="Times New Roman" panose="02020603050405020304" pitchFamily="18" charset="0"/>
              </a:rPr>
              <a:t>tính.</a:t>
            </a:r>
          </a:p>
          <a:p>
            <a:pPr algn="just"/>
            <a:r>
              <a:rPr lang="en-US" sz="3000" dirty="0">
                <a:latin typeface="Times New Roman" panose="02020603050405020304" pitchFamily="18" charset="0"/>
                <a:cs typeface="Times New Roman" panose="02020603050405020304" pitchFamily="18" charset="0"/>
              </a:rPr>
              <a:t>- Giúp học sinh sử dụng phần mềm tạo ra được những sản phẩm số đơn giản như một văn bản ngắn</a:t>
            </a:r>
            <a:r>
              <a:rPr lang="en-US"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chèn hình và tô màu, trình chiếu các file sản phẩm,...</a:t>
            </a:r>
            <a:endParaRPr lang="en-US"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 Giúp học sinh bước đầu quen với công nghệ kĩ thuật số thông qua việc sử dụng máy tính để vui chơi, học tập, xem và tìm kiếm thông tin trên Internet</a:t>
            </a:r>
          </a:p>
        </p:txBody>
      </p:sp>
    </p:spTree>
    <p:extLst>
      <p:ext uri="{BB962C8B-B14F-4D97-AF65-F5344CB8AC3E}">
        <p14:creationId xmlns:p14="http://schemas.microsoft.com/office/powerpoint/2010/main" val="3951560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Freeform 37"/>
          <p:cNvSpPr/>
          <p:nvPr/>
        </p:nvSpPr>
        <p:spPr>
          <a:xfrm>
            <a:off x="533400" y="152410"/>
            <a:ext cx="8458200" cy="914401"/>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spcBef>
                <a:spcPts val="300"/>
              </a:spcBef>
              <a:spcAft>
                <a:spcPts val="300"/>
              </a:spcAft>
            </a:pPr>
            <a:r>
              <a:rPr lang="en-GB" sz="2300" b="1" dirty="0" smtClean="0">
                <a:latin typeface="Times New Roman" pitchFamily="18" charset="0"/>
                <a:cs typeface="Times New Roman" pitchFamily="18" charset="0"/>
              </a:rPr>
              <a:t>II. BIỆN PHÁP ĐÃ THỰC HIỆN</a:t>
            </a:r>
          </a:p>
          <a:p>
            <a:pPr defTabSz="1111250">
              <a:spcBef>
                <a:spcPts val="300"/>
              </a:spcBef>
              <a:spcAft>
                <a:spcPts val="300"/>
              </a:spcAft>
            </a:pPr>
            <a:r>
              <a:rPr lang="en-US" sz="2400" b="1" dirty="0">
                <a:latin typeface="Times New Roman" panose="02020603050405020304" pitchFamily="18" charset="0"/>
                <a:cs typeface="Times New Roman" panose="02020603050405020304" pitchFamily="18" charset="0"/>
              </a:rPr>
              <a:t>5. Kết hợp giáo dục STEM dạy học môn Tin </a:t>
            </a:r>
            <a:r>
              <a:rPr lang="en-US" sz="2400" b="1" dirty="0" smtClean="0">
                <a:latin typeface="Times New Roman" panose="02020603050405020304" pitchFamily="18" charset="0"/>
                <a:cs typeface="Times New Roman" panose="02020603050405020304" pitchFamily="18" charset="0"/>
              </a:rPr>
              <a:t>học.</a:t>
            </a:r>
            <a:endParaRPr lang="en-US" sz="2400" dirty="0">
              <a:latin typeface="Times New Roman" pitchFamily="18" charset="0"/>
              <a:cs typeface="Times New Roman" pitchFamily="18" charset="0"/>
            </a:endParaRPr>
          </a:p>
        </p:txBody>
      </p:sp>
      <p:sp>
        <p:nvSpPr>
          <p:cNvPr id="2" name="TextBox 1"/>
          <p:cNvSpPr txBox="1"/>
          <p:nvPr/>
        </p:nvSpPr>
        <p:spPr>
          <a:xfrm>
            <a:off x="1828800" y="4876811"/>
            <a:ext cx="5867400" cy="646331"/>
          </a:xfrm>
          <a:prstGeom prst="rect">
            <a:avLst/>
          </a:prstGeom>
          <a:noFill/>
        </p:spPr>
        <p:txBody>
          <a:bodyPr wrap="square" rtlCol="0">
            <a:spAutoFit/>
          </a:bodyPr>
          <a:lstStyle/>
          <a:p>
            <a:pPr algn="ctr"/>
            <a:r>
              <a:rPr lang="en-US" dirty="0" smtClean="0"/>
              <a:t>Học sinh thực hành tạo ra các sản </a:t>
            </a:r>
            <a:r>
              <a:rPr lang="en-US" smtClean="0"/>
              <a:t>phẩm và trình chiếu </a:t>
            </a:r>
          </a:p>
          <a:p>
            <a:pPr algn="ctr"/>
            <a:r>
              <a:rPr lang="en-US" smtClean="0"/>
              <a:t>các sản phẩm</a:t>
            </a:r>
            <a:endParaRPr lang="en-US" dirty="0"/>
          </a:p>
        </p:txBody>
      </p:sp>
      <p:pic>
        <p:nvPicPr>
          <p:cNvPr id="8195" name="Picture 3" descr="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478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z3888415985916_7c49276bf12821918260711f017a74a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1447800"/>
            <a:ext cx="464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77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barn(inVertical)">
                                      <p:cBhvr>
                                        <p:cTn id="10" dur="500"/>
                                        <p:tgtEl>
                                          <p:spTgt spid="8195"/>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Freeform 37"/>
          <p:cNvSpPr/>
          <p:nvPr/>
        </p:nvSpPr>
        <p:spPr>
          <a:xfrm>
            <a:off x="381000" y="76210"/>
            <a:ext cx="8458200" cy="1371601"/>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algn="just" defTabSz="1111250">
              <a:spcBef>
                <a:spcPts val="300"/>
              </a:spcBef>
              <a:spcAft>
                <a:spcPts val="300"/>
              </a:spcAft>
            </a:pPr>
            <a:r>
              <a:rPr lang="en-GB" sz="2300" b="1" dirty="0" smtClean="0">
                <a:latin typeface="Times New Roman" pitchFamily="18" charset="0"/>
                <a:cs typeface="Times New Roman" pitchFamily="18" charset="0"/>
              </a:rPr>
              <a:t>II. BIỆN PHÁP ĐÃ THỰC HIỆN</a:t>
            </a:r>
          </a:p>
          <a:p>
            <a:pPr algn="just" defTabSz="1111250">
              <a:spcBef>
                <a:spcPts val="300"/>
              </a:spcBef>
              <a:spcAft>
                <a:spcPts val="300"/>
              </a:spcAft>
            </a:pPr>
            <a:r>
              <a:rPr lang="en-US" sz="2400" b="1" dirty="0">
                <a:latin typeface="Times New Roman" panose="02020603050405020304" pitchFamily="18" charset="0"/>
                <a:cs typeface="Times New Roman" panose="02020603050405020304" pitchFamily="18" charset="0"/>
              </a:rPr>
              <a:t>6. Tham mưu với ban lãnh đạo và bộ phận chuyên môn xây dựng mô hình chuyển đổi số trong học tập</a:t>
            </a:r>
            <a:r>
              <a:rPr lang="en-US" sz="2400" b="1" dirty="0" smtClean="0">
                <a:latin typeface="Times New Roman" panose="02020603050405020304" pitchFamily="18" charset="0"/>
                <a:cs typeface="Times New Roman" panose="02020603050405020304" pitchFamily="18" charset="0"/>
              </a:rPr>
              <a:t>.</a:t>
            </a:r>
            <a:endParaRPr lang="en-US" sz="2400" dirty="0">
              <a:latin typeface="Times New Roman" pitchFamily="18" charset="0"/>
              <a:cs typeface="Times New Roman" pitchFamily="18" charset="0"/>
            </a:endParaRPr>
          </a:p>
        </p:txBody>
      </p:sp>
      <p:sp>
        <p:nvSpPr>
          <p:cNvPr id="6" name="Rounded Rectangle 5"/>
          <p:cNvSpPr/>
          <p:nvPr/>
        </p:nvSpPr>
        <p:spPr>
          <a:xfrm>
            <a:off x="250208" y="1613944"/>
            <a:ext cx="8588992" cy="4710656"/>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 name="TextBox 6"/>
          <p:cNvSpPr txBox="1"/>
          <p:nvPr/>
        </p:nvSpPr>
        <p:spPr>
          <a:xfrm>
            <a:off x="444834" y="1813184"/>
            <a:ext cx="8089566" cy="4247317"/>
          </a:xfrm>
          <a:prstGeom prst="rect">
            <a:avLst/>
          </a:prstGeom>
          <a:noFill/>
        </p:spPr>
        <p:txBody>
          <a:bodyPr wrap="square" rtlCol="0">
            <a:spAutoFit/>
          </a:bodyPr>
          <a:lstStyle/>
          <a:p>
            <a:pPr algn="just"/>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Đào </a:t>
            </a:r>
            <a:r>
              <a:rPr lang="vi-VN" sz="3000">
                <a:latin typeface="Times New Roman" panose="02020603050405020304" pitchFamily="18" charset="0"/>
                <a:cs typeface="Times New Roman" panose="02020603050405020304" pitchFamily="18" charset="0"/>
              </a:rPr>
              <a:t>tạo, bồi dưỡng, cập nhật kiến thức, kỹ năng số cho </a:t>
            </a:r>
            <a:r>
              <a:rPr lang="en-US" sz="3000">
                <a:latin typeface="Times New Roman" panose="02020603050405020304" pitchFamily="18" charset="0"/>
                <a:cs typeface="Times New Roman" panose="02020603050405020304" pitchFamily="18" charset="0"/>
              </a:rPr>
              <a:t>giáo viên</a:t>
            </a:r>
            <a:r>
              <a:rPr lang="vi-VN" sz="3000">
                <a:latin typeface="Times New Roman" panose="02020603050405020304" pitchFamily="18" charset="0"/>
                <a:cs typeface="Times New Roman" panose="02020603050405020304" pitchFamily="18" charset="0"/>
              </a:rPr>
              <a:t>, cán bộ quản lý </a:t>
            </a:r>
            <a:r>
              <a:rPr lang="en-US" sz="3000">
                <a:latin typeface="Times New Roman" panose="02020603050405020304" pitchFamily="18" charset="0"/>
                <a:cs typeface="Times New Roman" panose="02020603050405020304" pitchFamily="18" charset="0"/>
              </a:rPr>
              <a:t>của nhà trường;</a:t>
            </a:r>
            <a:r>
              <a:rPr lang="vi-VN" sz="3000">
                <a:latin typeface="Times New Roman" panose="02020603050405020304" pitchFamily="18" charset="0"/>
                <a:cs typeface="Times New Roman" panose="02020603050405020304" pitchFamily="18" charset="0"/>
              </a:rPr>
              <a:t> Chú trọng đào tạo, bồi dưỡng các phương pháp dạy và học mới cho </a:t>
            </a:r>
            <a:r>
              <a:rPr lang="en-US" sz="3000">
                <a:latin typeface="Times New Roman" panose="02020603050405020304" pitchFamily="18" charset="0"/>
                <a:cs typeface="Times New Roman" panose="02020603050405020304" pitchFamily="18" charset="0"/>
              </a:rPr>
              <a:t>giáo viên</a:t>
            </a:r>
            <a:r>
              <a:rPr lang="vi-VN" sz="3000" smtClean="0">
                <a:latin typeface="Times New Roman" panose="02020603050405020304" pitchFamily="18" charset="0"/>
                <a:cs typeface="Times New Roman" panose="02020603050405020304" pitchFamily="18" charset="0"/>
              </a:rPr>
              <a:t>.</a:t>
            </a:r>
            <a:endParaRPr lang="en-US" sz="3000" smtClean="0">
              <a:latin typeface="Times New Roman" panose="02020603050405020304" pitchFamily="18" charset="0"/>
              <a:cs typeface="Times New Roman" panose="02020603050405020304" pitchFamily="18" charset="0"/>
            </a:endParaRPr>
          </a:p>
          <a:p>
            <a:pPr algn="just"/>
            <a:r>
              <a:rPr lang="en-US" sz="3000" smtClean="0">
                <a:latin typeface="Times New Roman" panose="02020603050405020304" pitchFamily="18" charset="0"/>
                <a:cs typeface="Times New Roman" panose="02020603050405020304" pitchFamily="18" charset="0"/>
              </a:rPr>
              <a:t>   Đ</a:t>
            </a:r>
            <a:r>
              <a:rPr lang="vi-VN" sz="3000" smtClean="0">
                <a:latin typeface="Times New Roman" panose="02020603050405020304" pitchFamily="18" charset="0"/>
                <a:cs typeface="Times New Roman" panose="02020603050405020304" pitchFamily="18" charset="0"/>
              </a:rPr>
              <a:t>ẩy </a:t>
            </a:r>
            <a:r>
              <a:rPr lang="vi-VN" sz="3000">
                <a:latin typeface="Times New Roman" panose="02020603050405020304" pitchFamily="18" charset="0"/>
                <a:cs typeface="Times New Roman" panose="02020603050405020304" pitchFamily="18" charset="0"/>
              </a:rPr>
              <a:t>mạnh ứng dụng công nghệ thông tin </a:t>
            </a:r>
            <a:r>
              <a:rPr lang="en-US" sz="3000">
                <a:latin typeface="Times New Roman" panose="02020603050405020304" pitchFamily="18" charset="0"/>
                <a:cs typeface="Times New Roman" panose="02020603050405020304" pitchFamily="18" charset="0"/>
              </a:rPr>
              <a:t>của giáo viên</a:t>
            </a:r>
            <a:r>
              <a:rPr lang="vi-VN" sz="3000">
                <a:latin typeface="Times New Roman" panose="02020603050405020304" pitchFamily="18" charset="0"/>
                <a:cs typeface="Times New Roman" panose="02020603050405020304" pitchFamily="18" charset="0"/>
              </a:rPr>
              <a:t> trong công tác </a:t>
            </a:r>
            <a:r>
              <a:rPr lang="en-US" sz="3000">
                <a:latin typeface="Times New Roman" panose="02020603050405020304" pitchFamily="18" charset="0"/>
                <a:cs typeface="Times New Roman" panose="02020603050405020304" pitchFamily="18" charset="0"/>
              </a:rPr>
              <a:t>giảng dạy</a:t>
            </a:r>
            <a:r>
              <a:rPr lang="vi-VN" sz="3000">
                <a:latin typeface="Times New Roman" panose="02020603050405020304" pitchFamily="18" charset="0"/>
                <a:cs typeface="Times New Roman" panose="02020603050405020304" pitchFamily="18" charset="0"/>
              </a:rPr>
              <a:t>, ứng dụng các phần mềm dạy học trực tuyến; triển khai hội nghị, tập huấn theo hình thức trực tuyến đảm bảo giải quyết công việc kịp thời, hiệu quả. </a:t>
            </a:r>
            <a:endParaRPr lang="en-US" sz="300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05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Freeform 37"/>
          <p:cNvSpPr/>
          <p:nvPr/>
        </p:nvSpPr>
        <p:spPr>
          <a:xfrm>
            <a:off x="381000" y="76210"/>
            <a:ext cx="8458200" cy="1371601"/>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algn="just" defTabSz="1111250">
              <a:spcBef>
                <a:spcPts val="300"/>
              </a:spcBef>
              <a:spcAft>
                <a:spcPts val="300"/>
              </a:spcAft>
            </a:pPr>
            <a:r>
              <a:rPr lang="en-GB" sz="2300" b="1" dirty="0" smtClean="0">
                <a:latin typeface="Times New Roman" pitchFamily="18" charset="0"/>
                <a:cs typeface="Times New Roman" pitchFamily="18" charset="0"/>
              </a:rPr>
              <a:t>II. BIỆN PHÁP ĐÃ THỰC HIỆN</a:t>
            </a:r>
          </a:p>
          <a:p>
            <a:pPr algn="just" defTabSz="1111250">
              <a:spcBef>
                <a:spcPts val="300"/>
              </a:spcBef>
              <a:spcAft>
                <a:spcPts val="300"/>
              </a:spcAft>
            </a:pPr>
            <a:r>
              <a:rPr lang="en-US" sz="2400" b="1" dirty="0">
                <a:latin typeface="Times New Roman" panose="02020603050405020304" pitchFamily="18" charset="0"/>
                <a:cs typeface="Times New Roman" panose="02020603050405020304" pitchFamily="18" charset="0"/>
              </a:rPr>
              <a:t>6. Tham mưu với ban lãnh đạo và bộ phận chuyên môn xây dựng mô hình chuyển đổi số trong học tập</a:t>
            </a:r>
            <a:r>
              <a:rPr lang="en-US" sz="2400" b="1" dirty="0" smtClean="0">
                <a:latin typeface="Times New Roman" panose="02020603050405020304" pitchFamily="18" charset="0"/>
                <a:cs typeface="Times New Roman" panose="02020603050405020304" pitchFamily="18" charset="0"/>
              </a:rPr>
              <a:t>.</a:t>
            </a:r>
            <a:endParaRPr lang="en-US" sz="2400" dirty="0">
              <a:latin typeface="Times New Roman" pitchFamily="18" charset="0"/>
              <a:cs typeface="Times New Roman"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516" y="1821976"/>
            <a:ext cx="4436660" cy="313102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8800"/>
            <a:ext cx="4436660" cy="3124200"/>
          </a:xfrm>
          <a:prstGeom prst="rect">
            <a:avLst/>
          </a:prstGeom>
        </p:spPr>
      </p:pic>
      <p:sp>
        <p:nvSpPr>
          <p:cNvPr id="2" name="TextBox 1"/>
          <p:cNvSpPr txBox="1"/>
          <p:nvPr/>
        </p:nvSpPr>
        <p:spPr>
          <a:xfrm>
            <a:off x="1655360" y="5142519"/>
            <a:ext cx="5562600" cy="646331"/>
          </a:xfrm>
          <a:prstGeom prst="rect">
            <a:avLst/>
          </a:prstGeom>
          <a:noFill/>
        </p:spPr>
        <p:txBody>
          <a:bodyPr wrap="square" rtlCol="0">
            <a:spAutoFit/>
          </a:bodyPr>
          <a:lstStyle/>
          <a:p>
            <a:pPr algn="ctr"/>
            <a:r>
              <a:rPr lang="en-US" smtClean="0"/>
              <a:t>Ban giám hiệu và giáo viên tham gia hội nghị và tập huấn qua các phần mềm trực tuyến </a:t>
            </a:r>
            <a:endParaRPr lang="en-US"/>
          </a:p>
        </p:txBody>
      </p:sp>
    </p:spTree>
    <p:extLst>
      <p:ext uri="{BB962C8B-B14F-4D97-AF65-F5344CB8AC3E}">
        <p14:creationId xmlns:p14="http://schemas.microsoft.com/office/powerpoint/2010/main" val="1905545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Freeform 37"/>
          <p:cNvSpPr/>
          <p:nvPr/>
        </p:nvSpPr>
        <p:spPr>
          <a:xfrm>
            <a:off x="381000" y="76210"/>
            <a:ext cx="8458200" cy="1371601"/>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algn="just" defTabSz="1111250">
              <a:spcBef>
                <a:spcPts val="300"/>
              </a:spcBef>
              <a:spcAft>
                <a:spcPts val="300"/>
              </a:spcAft>
            </a:pPr>
            <a:r>
              <a:rPr lang="en-GB" sz="2300" b="1" dirty="0" smtClean="0">
                <a:latin typeface="Times New Roman" pitchFamily="18" charset="0"/>
                <a:cs typeface="Times New Roman" pitchFamily="18" charset="0"/>
              </a:rPr>
              <a:t>II. BIỆN PHÁP ĐÃ THỰC HIỆN</a:t>
            </a:r>
          </a:p>
          <a:p>
            <a:pPr algn="just" defTabSz="1111250">
              <a:spcBef>
                <a:spcPts val="300"/>
              </a:spcBef>
              <a:spcAft>
                <a:spcPts val="300"/>
              </a:spcAft>
            </a:pPr>
            <a:r>
              <a:rPr lang="en-US" sz="2400" b="1" dirty="0">
                <a:latin typeface="Times New Roman" panose="02020603050405020304" pitchFamily="18" charset="0"/>
                <a:cs typeface="Times New Roman" panose="02020603050405020304" pitchFamily="18" charset="0"/>
              </a:rPr>
              <a:t>6. Tham mưu với ban lãnh đạo và bộ phận chuyên môn xây dựng mô hình chuyển đổi số trong học tập</a:t>
            </a:r>
            <a:r>
              <a:rPr lang="en-US" sz="2400" b="1" dirty="0" smtClean="0">
                <a:latin typeface="Times New Roman" panose="02020603050405020304" pitchFamily="18" charset="0"/>
                <a:cs typeface="Times New Roman" panose="02020603050405020304" pitchFamily="18" charset="0"/>
              </a:rPr>
              <a:t>.</a:t>
            </a:r>
            <a:endParaRPr lang="en-US" sz="2400" dirty="0">
              <a:latin typeface="Times New Roman" pitchFamily="18" charset="0"/>
              <a:cs typeface="Times New Roman" pitchFamily="18" charset="0"/>
            </a:endParaRPr>
          </a:p>
        </p:txBody>
      </p:sp>
      <p:sp>
        <p:nvSpPr>
          <p:cNvPr id="6" name="Rounded Rectangle 5"/>
          <p:cNvSpPr/>
          <p:nvPr/>
        </p:nvSpPr>
        <p:spPr>
          <a:xfrm>
            <a:off x="250208" y="1613954"/>
            <a:ext cx="8667320" cy="5091657"/>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7" name="TextBox 6"/>
          <p:cNvSpPr txBox="1"/>
          <p:nvPr/>
        </p:nvSpPr>
        <p:spPr>
          <a:xfrm>
            <a:off x="255896" y="1768030"/>
            <a:ext cx="8534400" cy="4708981"/>
          </a:xfrm>
          <a:prstGeom prst="rect">
            <a:avLst/>
          </a:prstGeom>
          <a:noFill/>
        </p:spPr>
        <p:txBody>
          <a:bodyPr wrap="square" rtlCol="0">
            <a:spAutoFit/>
          </a:bodyPr>
          <a:lstStyle/>
          <a:p>
            <a:pPr algn="just"/>
            <a:r>
              <a:rPr lang="en-US" sz="3000" smtClean="0">
                <a:latin typeface="Times New Roman" panose="02020603050405020304" pitchFamily="18" charset="0"/>
                <a:cs typeface="Times New Roman" panose="02020603050405020304" pitchFamily="18" charset="0"/>
              </a:rPr>
              <a:t>   </a:t>
            </a:r>
            <a:r>
              <a:rPr lang="vi-VN" sz="3000" smtClean="0">
                <a:latin typeface="Times New Roman" panose="02020603050405020304" pitchFamily="18" charset="0"/>
                <a:cs typeface="Times New Roman" panose="02020603050405020304" pitchFamily="18" charset="0"/>
              </a:rPr>
              <a:t>Đặc </a:t>
            </a:r>
            <a:r>
              <a:rPr lang="vi-VN" sz="3000">
                <a:latin typeface="Times New Roman" panose="02020603050405020304" pitchFamily="18" charset="0"/>
                <a:cs typeface="Times New Roman" panose="02020603050405020304" pitchFamily="18" charset="0"/>
              </a:rPr>
              <a:t>biệt, trong năm học 2021-2022, do dịch Covid-19 nên trong thời gian học sinh nghỉ học, các cơ sở giáo dục đã tích cực, chủ động chỉ đạo giáo viên giữ mối liên hệ chặt chẽ với học sinh, hướng dẫn tự ôn tập bài ở nhà thông qua ứng dụng </a:t>
            </a:r>
            <a:r>
              <a:rPr lang="en-US" sz="3000">
                <a:latin typeface="Times New Roman" panose="02020603050405020304" pitchFamily="18" charset="0"/>
                <a:cs typeface="Times New Roman" panose="02020603050405020304" pitchFamily="18" charset="0"/>
              </a:rPr>
              <a:t>công nghệ thông tin</a:t>
            </a:r>
            <a:r>
              <a:rPr lang="vi-VN" sz="3000">
                <a:latin typeface="Times New Roman" panose="02020603050405020304" pitchFamily="18" charset="0"/>
                <a:cs typeface="Times New Roman" panose="02020603050405020304" pitchFamily="18" charset="0"/>
              </a:rPr>
              <a:t>, sử dụng hiệu quả các thiết bị điện tử và mạng Internet các phần mềm dạy học trực tuyến</a:t>
            </a:r>
            <a:r>
              <a:rPr lang="en-US" sz="3000" smtClean="0">
                <a:latin typeface="Times New Roman" panose="02020603050405020304" pitchFamily="18" charset="0"/>
                <a:cs typeface="Times New Roman" panose="02020603050405020304" pitchFamily="18" charset="0"/>
              </a:rPr>
              <a:t>.</a:t>
            </a:r>
          </a:p>
          <a:p>
            <a:pPr algn="just"/>
            <a:r>
              <a:rPr lang="en-US" sz="3000" smtClean="0">
                <a:latin typeface="Times New Roman" panose="02020603050405020304" pitchFamily="18" charset="0"/>
                <a:cs typeface="Times New Roman" panose="02020603050405020304" pitchFamily="18" charset="0"/>
              </a:rPr>
              <a:t>   Và hiện tại các em cũng đang duy trì học nhóm và </a:t>
            </a:r>
            <a:r>
              <a:rPr lang="vi-VN" sz="3000">
                <a:latin typeface="Times New Roman" panose="02020603050405020304" pitchFamily="18" charset="0"/>
                <a:cs typeface="Times New Roman" panose="02020603050405020304" pitchFamily="18" charset="0"/>
              </a:rPr>
              <a:t>hướng dẫn tự ôn tập bài ở </a:t>
            </a:r>
            <a:r>
              <a:rPr lang="vi-VN" sz="3000" smtClean="0">
                <a:latin typeface="Times New Roman" panose="02020603050405020304" pitchFamily="18" charset="0"/>
                <a:cs typeface="Times New Roman" panose="02020603050405020304" pitchFamily="18" charset="0"/>
              </a:rPr>
              <a:t>nhà</a:t>
            </a:r>
            <a:r>
              <a:rPr lang="en-US"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và trao đổi thông tin với phụ huynh qua các các phần mềm.</a:t>
            </a:r>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493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8" name="Freeform 37"/>
          <p:cNvSpPr/>
          <p:nvPr/>
        </p:nvSpPr>
        <p:spPr>
          <a:xfrm>
            <a:off x="381000" y="76210"/>
            <a:ext cx="8458200" cy="1371601"/>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algn="just" defTabSz="1111250">
              <a:spcBef>
                <a:spcPts val="300"/>
              </a:spcBef>
              <a:spcAft>
                <a:spcPts val="300"/>
              </a:spcAft>
            </a:pPr>
            <a:r>
              <a:rPr lang="en-GB" sz="2300" b="1" dirty="0" smtClean="0">
                <a:latin typeface="Times New Roman" pitchFamily="18" charset="0"/>
                <a:cs typeface="Times New Roman" pitchFamily="18" charset="0"/>
              </a:rPr>
              <a:t>II. BIỆN PHÁP ĐÃ THỰC HIỆN</a:t>
            </a:r>
          </a:p>
          <a:p>
            <a:pPr algn="just" defTabSz="1111250">
              <a:spcBef>
                <a:spcPts val="300"/>
              </a:spcBef>
              <a:spcAft>
                <a:spcPts val="300"/>
              </a:spcAft>
            </a:pPr>
            <a:r>
              <a:rPr lang="en-US" sz="2400" b="1" dirty="0">
                <a:latin typeface="Times New Roman" panose="02020603050405020304" pitchFamily="18" charset="0"/>
                <a:cs typeface="Times New Roman" panose="02020603050405020304" pitchFamily="18" charset="0"/>
              </a:rPr>
              <a:t>6. Tham mưu với ban lãnh đạo và bộ phận chuyên môn xây dựng mô hình chuyển đổi số trong học tập</a:t>
            </a:r>
            <a:r>
              <a:rPr lang="en-US" sz="2400" b="1" dirty="0" smtClean="0">
                <a:latin typeface="Times New Roman" panose="02020603050405020304" pitchFamily="18" charset="0"/>
                <a:cs typeface="Times New Roman" panose="02020603050405020304" pitchFamily="18" charset="0"/>
              </a:rPr>
              <a:t>.</a:t>
            </a: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28800"/>
            <a:ext cx="4572000" cy="3276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8491" y="1783311"/>
            <a:ext cx="4572000" cy="3322092"/>
          </a:xfrm>
          <a:prstGeom prst="rect">
            <a:avLst/>
          </a:prstGeom>
        </p:spPr>
      </p:pic>
      <p:sp>
        <p:nvSpPr>
          <p:cNvPr id="2" name="TextBox 1"/>
          <p:cNvSpPr txBox="1"/>
          <p:nvPr/>
        </p:nvSpPr>
        <p:spPr>
          <a:xfrm>
            <a:off x="1578591" y="5257810"/>
            <a:ext cx="6019800" cy="646331"/>
          </a:xfrm>
          <a:prstGeom prst="rect">
            <a:avLst/>
          </a:prstGeom>
          <a:noFill/>
        </p:spPr>
        <p:txBody>
          <a:bodyPr wrap="square" rtlCol="0">
            <a:spAutoFit/>
          </a:bodyPr>
          <a:lstStyle/>
          <a:p>
            <a:pPr algn="ctr"/>
            <a:r>
              <a:rPr lang="en-US" dirty="0" err="1" smtClean="0"/>
              <a:t>Học</a:t>
            </a:r>
            <a:r>
              <a:rPr lang="en-US" dirty="0" smtClean="0"/>
              <a:t> </a:t>
            </a:r>
            <a:r>
              <a:rPr lang="en-US" dirty="0" err="1" smtClean="0"/>
              <a:t>sinh</a:t>
            </a:r>
            <a:r>
              <a:rPr lang="en-US" dirty="0" smtClean="0"/>
              <a:t> </a:t>
            </a:r>
            <a:r>
              <a:rPr lang="en-US" dirty="0" err="1" smtClean="0"/>
              <a:t>học</a:t>
            </a:r>
            <a:r>
              <a:rPr lang="en-US" dirty="0" smtClean="0"/>
              <a:t> </a:t>
            </a:r>
            <a:r>
              <a:rPr lang="en-US" dirty="0" smtClean="0"/>
              <a:t>online </a:t>
            </a:r>
            <a:r>
              <a:rPr lang="en-US" dirty="0" err="1" smtClean="0"/>
              <a:t>và</a:t>
            </a:r>
            <a:r>
              <a:rPr lang="en-US" dirty="0" smtClean="0"/>
              <a:t> </a:t>
            </a:r>
            <a:r>
              <a:rPr lang="en-US" dirty="0" err="1" smtClean="0"/>
              <a:t>giáo</a:t>
            </a:r>
            <a:r>
              <a:rPr lang="en-US" dirty="0" smtClean="0"/>
              <a:t> </a:t>
            </a:r>
            <a:r>
              <a:rPr lang="en-US" dirty="0" err="1" smtClean="0"/>
              <a:t>viên</a:t>
            </a:r>
            <a:r>
              <a:rPr lang="en-US" dirty="0" smtClean="0"/>
              <a:t> </a:t>
            </a:r>
            <a:r>
              <a:rPr lang="en-US" dirty="0" err="1" smtClean="0"/>
              <a:t>liên</a:t>
            </a:r>
            <a:r>
              <a:rPr lang="en-US" dirty="0" smtClean="0"/>
              <a:t> </a:t>
            </a:r>
            <a:r>
              <a:rPr lang="en-US" dirty="0" err="1" smtClean="0"/>
              <a:t>lạc</a:t>
            </a:r>
            <a:r>
              <a:rPr lang="en-US" dirty="0" smtClean="0"/>
              <a:t> </a:t>
            </a:r>
            <a:r>
              <a:rPr lang="en-US" dirty="0" err="1" smtClean="0"/>
              <a:t>với</a:t>
            </a:r>
            <a:r>
              <a:rPr lang="en-US" dirty="0" smtClean="0"/>
              <a:t> </a:t>
            </a:r>
            <a:r>
              <a:rPr lang="en-US" dirty="0" err="1" smtClean="0"/>
              <a:t>phụ</a:t>
            </a:r>
            <a:r>
              <a:rPr lang="en-US" dirty="0" smtClean="0"/>
              <a:t> </a:t>
            </a:r>
            <a:r>
              <a:rPr lang="en-US" dirty="0" err="1" smtClean="0"/>
              <a:t>huynh</a:t>
            </a:r>
            <a:r>
              <a:rPr lang="en-US" dirty="0" smtClean="0"/>
              <a:t> </a:t>
            </a:r>
            <a:r>
              <a:rPr lang="en-US" smtClean="0"/>
              <a:t>qua </a:t>
            </a:r>
            <a:endParaRPr lang="en-US" smtClean="0"/>
          </a:p>
          <a:p>
            <a:pPr algn="ctr"/>
            <a:r>
              <a:rPr lang="en-US" smtClean="0"/>
              <a:t>các</a:t>
            </a:r>
            <a:r>
              <a:rPr lang="en-US" dirty="0" smtClean="0"/>
              <a:t> </a:t>
            </a:r>
            <a:r>
              <a:rPr lang="en-US" dirty="0" err="1" smtClean="0"/>
              <a:t>nhóm</a:t>
            </a:r>
            <a:r>
              <a:rPr lang="en-US" dirty="0" smtClean="0"/>
              <a:t> </a:t>
            </a:r>
            <a:r>
              <a:rPr lang="en-US" dirty="0" err="1" smtClean="0"/>
              <a:t>zalo</a:t>
            </a:r>
            <a:r>
              <a:rPr lang="en-US" dirty="0" smtClean="0"/>
              <a:t> </a:t>
            </a:r>
            <a:endParaRPr lang="en-US" dirty="0"/>
          </a:p>
        </p:txBody>
      </p:sp>
    </p:spTree>
    <p:extLst>
      <p:ext uri="{BB962C8B-B14F-4D97-AF65-F5344CB8AC3E}">
        <p14:creationId xmlns:p14="http://schemas.microsoft.com/office/powerpoint/2010/main" val="499941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2696"/>
            <a:ext cx="91440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err="1" smtClean="0">
                <a:ln/>
                <a:solidFill>
                  <a:srgbClr val="002060"/>
                </a:solidFill>
                <a:effectLst>
                  <a:outerShdw blurRad="38100" dist="38100" dir="2700000" algn="tl">
                    <a:srgbClr val="000000">
                      <a:alpha val="43137"/>
                    </a:srgbClr>
                  </a:outerShdw>
                  <a:reflection blurRad="10000" stA="55000" endPos="48000" dist="500" dir="5400000" sy="-100000" algn="bl" rotWithShape="0"/>
                </a:effectLst>
                <a:latin typeface="Times New Roman"/>
              </a:rPr>
              <a:t>HiệU</a:t>
            </a:r>
            <a:r>
              <a:rPr lang="en-US" sz="4000" b="1" cap="all" dirty="0" smtClean="0">
                <a:ln/>
                <a:solidFill>
                  <a:srgbClr val="002060"/>
                </a:solidFill>
                <a:effectLst>
                  <a:outerShdw blurRad="38100" dist="38100" dir="2700000" algn="tl">
                    <a:srgbClr val="000000">
                      <a:alpha val="43137"/>
                    </a:srgbClr>
                  </a:outerShdw>
                  <a:reflection blurRad="10000" stA="55000" endPos="48000" dist="500" dir="5400000" sy="-100000" algn="bl" rotWithShape="0"/>
                </a:effectLst>
                <a:latin typeface="Times New Roman"/>
              </a:rPr>
              <a:t> quả và khả năng áp dụng</a:t>
            </a:r>
            <a:endParaRPr lang="en-US" sz="4000" b="1" cap="all" dirty="0">
              <a:ln/>
              <a:solidFill>
                <a:srgbClr val="002060"/>
              </a:solidFill>
              <a:effectLst>
                <a:outerShdw blurRad="38100" dist="38100" dir="2700000" algn="tl">
                  <a:srgbClr val="000000">
                    <a:alpha val="43137"/>
                  </a:srgbClr>
                </a:outerShdw>
                <a:reflection blurRad="10000" stA="55000" endPos="48000" dist="500" dir="5400000" sy="-100000" algn="bl" rotWithShape="0"/>
              </a:effectLst>
            </a:endParaRPr>
          </a:p>
        </p:txBody>
      </p:sp>
      <p:sp>
        <p:nvSpPr>
          <p:cNvPr id="6" name="Rectangle 5"/>
          <p:cNvSpPr/>
          <p:nvPr/>
        </p:nvSpPr>
        <p:spPr>
          <a:xfrm>
            <a:off x="251520" y="2636923"/>
            <a:ext cx="8712968" cy="954107"/>
          </a:xfrm>
          <a:prstGeom prst="rect">
            <a:avLst/>
          </a:prstGeom>
        </p:spPr>
        <p:txBody>
          <a:bodyPr wrap="square">
            <a:spAutoFit/>
          </a:bodyPr>
          <a:lstStyle/>
          <a:p>
            <a:pPr algn="just"/>
            <a:endParaRPr lang="vi-VN" sz="2800" b="1" i="1" u="sng">
              <a:solidFill>
                <a:prstClr val="black"/>
              </a:solidFill>
              <a:latin typeface="Times New Roman"/>
            </a:endParaRPr>
          </a:p>
          <a:p>
            <a:pPr algn="just"/>
            <a:endParaRPr lang="vi-VN" sz="2800" dirty="0">
              <a:solidFill>
                <a:prstClr val="black"/>
              </a:solidFill>
              <a:latin typeface="Times New Roman"/>
            </a:endParaRPr>
          </a:p>
        </p:txBody>
      </p:sp>
      <p:graphicFrame>
        <p:nvGraphicFramePr>
          <p:cNvPr id="8" name="Diagram 7"/>
          <p:cNvGraphicFramePr/>
          <p:nvPr>
            <p:extLst>
              <p:ext uri="{D42A27DB-BD31-4B8C-83A1-F6EECF244321}">
                <p14:modId xmlns:p14="http://schemas.microsoft.com/office/powerpoint/2010/main" val="978541778"/>
              </p:ext>
            </p:extLst>
          </p:nvPr>
        </p:nvGraphicFramePr>
        <p:xfrm>
          <a:off x="5228" y="2276875"/>
          <a:ext cx="9031268" cy="4396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5-Point Star 8">
            <a:hlinkClick r:id="rId7" action="ppaction://hlinksldjump"/>
          </p:cNvPr>
          <p:cNvSpPr/>
          <p:nvPr/>
        </p:nvSpPr>
        <p:spPr>
          <a:xfrm>
            <a:off x="8637287" y="6361562"/>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63772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Freeform 4"/>
          <p:cNvSpPr/>
          <p:nvPr/>
        </p:nvSpPr>
        <p:spPr>
          <a:xfrm>
            <a:off x="762000" y="381000"/>
            <a:ext cx="7315200" cy="990600"/>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lnSpc>
                <a:spcPct val="90000"/>
              </a:lnSpc>
              <a:spcBef>
                <a:spcPct val="0"/>
              </a:spcBef>
              <a:spcAft>
                <a:spcPct val="35000"/>
              </a:spcAft>
            </a:pPr>
            <a:r>
              <a:rPr lang="en-GB" sz="2400" b="1" dirty="0" smtClean="0">
                <a:latin typeface="Times New Roman" pitchFamily="18" charset="0"/>
                <a:cs typeface="Times New Roman" pitchFamily="18" charset="0"/>
              </a:rPr>
              <a:t>III. HIỆU QUẢ VÀ KHẢ NĂNG ÁP DỤNG</a:t>
            </a:r>
          </a:p>
          <a:p>
            <a:pPr defTabSz="1111250">
              <a:lnSpc>
                <a:spcPct val="90000"/>
              </a:lnSpc>
              <a:spcBef>
                <a:spcPct val="0"/>
              </a:spcBef>
              <a:spcAft>
                <a:spcPct val="35000"/>
              </a:spcAft>
            </a:pPr>
            <a:r>
              <a:rPr lang="en-GB" sz="2400" b="1" kern="1200" dirty="0" smtClean="0">
                <a:latin typeface="Times New Roman" pitchFamily="18" charset="0"/>
                <a:cs typeface="Times New Roman" pitchFamily="18" charset="0"/>
              </a:rPr>
              <a:t>1. </a:t>
            </a:r>
            <a:r>
              <a:rPr lang="en-GB" sz="2400" b="1" dirty="0">
                <a:latin typeface="Times New Roman" pitchFamily="18" charset="0"/>
                <a:cs typeface="Times New Roman" pitchFamily="18" charset="0"/>
              </a:rPr>
              <a:t>Hiệu </a:t>
            </a:r>
            <a:r>
              <a:rPr lang="en-GB" sz="2400" b="1" dirty="0" smtClean="0">
                <a:latin typeface="Times New Roman" pitchFamily="18" charset="0"/>
                <a:cs typeface="Times New Roman" pitchFamily="18" charset="0"/>
              </a:rPr>
              <a:t>quả:</a:t>
            </a:r>
            <a:endParaRPr lang="en-US" sz="2400" dirty="0">
              <a:latin typeface="Times New Roman" pitchFamily="18" charset="0"/>
              <a:cs typeface="Times New Roman" pitchFamily="18" charset="0"/>
            </a:endParaRPr>
          </a:p>
        </p:txBody>
      </p:sp>
      <p:sp>
        <p:nvSpPr>
          <p:cNvPr id="7" name="Rounded Rectangle 6"/>
          <p:cNvSpPr/>
          <p:nvPr/>
        </p:nvSpPr>
        <p:spPr>
          <a:xfrm>
            <a:off x="228600" y="1752600"/>
            <a:ext cx="8393376" cy="419100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6" name="Rectangle 5"/>
          <p:cNvSpPr/>
          <p:nvPr/>
        </p:nvSpPr>
        <p:spPr>
          <a:xfrm>
            <a:off x="381000" y="2086223"/>
            <a:ext cx="8001000" cy="3323987"/>
          </a:xfrm>
          <a:prstGeom prst="rect">
            <a:avLst/>
          </a:prstGeom>
        </p:spPr>
        <p:txBody>
          <a:bodyPr wrap="square">
            <a:spAutoFit/>
          </a:bodyPr>
          <a:lstStyle/>
          <a:p>
            <a:pPr algn="just"/>
            <a:r>
              <a:rPr lang="en-US" sz="3000" dirty="0" smtClean="0">
                <a:latin typeface="Times New Roman" panose="02020603050405020304" pitchFamily="18" charset="0"/>
                <a:cs typeface="Times New Roman" panose="02020603050405020304" pitchFamily="18" charset="0"/>
              </a:rPr>
              <a:t>   Sau khi nghiên cứu và qua quá trình hướng dẫn các em thực hành tôi nhận thấy đã đạt được hiệu quả đáng khích lệ. Số lượng học sinh biết phát huy năng lực vốn có của mình được tăng lên rõ rệt. Tiết dạy cũng trở nên nhẹ nhàng và hiệu quả hơn, tạo được nhiều hứng thú cho học sinh trong quá trình học tập và thực hành.</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935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Freeform 4"/>
          <p:cNvSpPr/>
          <p:nvPr/>
        </p:nvSpPr>
        <p:spPr>
          <a:xfrm>
            <a:off x="762000" y="381000"/>
            <a:ext cx="7315200" cy="990600"/>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lnSpc>
                <a:spcPct val="90000"/>
              </a:lnSpc>
              <a:spcBef>
                <a:spcPct val="0"/>
              </a:spcBef>
              <a:spcAft>
                <a:spcPct val="35000"/>
              </a:spcAft>
            </a:pPr>
            <a:r>
              <a:rPr lang="en-GB" sz="2400" b="1" dirty="0" smtClean="0">
                <a:latin typeface="Times New Roman" pitchFamily="18" charset="0"/>
                <a:cs typeface="Times New Roman" pitchFamily="18" charset="0"/>
              </a:rPr>
              <a:t>III. HIỆU QUẢ VÀ KHẢ NĂNG ÁP DỤNG</a:t>
            </a:r>
          </a:p>
          <a:p>
            <a:pPr defTabSz="1111250">
              <a:lnSpc>
                <a:spcPct val="90000"/>
              </a:lnSpc>
              <a:spcBef>
                <a:spcPct val="0"/>
              </a:spcBef>
              <a:spcAft>
                <a:spcPct val="35000"/>
              </a:spcAft>
            </a:pPr>
            <a:r>
              <a:rPr lang="en-GB" sz="2400" b="1" kern="1200" dirty="0" smtClean="0">
                <a:latin typeface="Times New Roman" pitchFamily="18" charset="0"/>
                <a:cs typeface="Times New Roman" pitchFamily="18" charset="0"/>
              </a:rPr>
              <a:t>1. </a:t>
            </a:r>
            <a:r>
              <a:rPr lang="en-GB" sz="2400" b="1" dirty="0">
                <a:latin typeface="Times New Roman" pitchFamily="18" charset="0"/>
                <a:cs typeface="Times New Roman" pitchFamily="18" charset="0"/>
              </a:rPr>
              <a:t>Hiệu </a:t>
            </a:r>
            <a:r>
              <a:rPr lang="en-GB" sz="2400" b="1" dirty="0" smtClean="0">
                <a:latin typeface="Times New Roman" pitchFamily="18" charset="0"/>
                <a:cs typeface="Times New Roman" pitchFamily="18" charset="0"/>
              </a:rPr>
              <a:t>quả:</a:t>
            </a:r>
            <a:endParaRPr lang="en-US" sz="2400"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35707562"/>
              </p:ext>
            </p:extLst>
          </p:nvPr>
        </p:nvGraphicFramePr>
        <p:xfrm>
          <a:off x="1955042" y="2577847"/>
          <a:ext cx="5310505" cy="4148244"/>
        </p:xfrm>
        <a:graphic>
          <a:graphicData uri="http://schemas.openxmlformats.org/drawingml/2006/table">
            <a:tbl>
              <a:tblPr firstRow="1" firstCol="1" bandRow="1">
                <a:tableStyleId>{3C2FFA5D-87B4-456A-9821-1D502468CF0F}</a:tableStyleId>
              </a:tblPr>
              <a:tblGrid>
                <a:gridCol w="2531391">
                  <a:extLst>
                    <a:ext uri="{9D8B030D-6E8A-4147-A177-3AD203B41FA5}">
                      <a16:colId xmlns:a16="http://schemas.microsoft.com/office/drawing/2014/main" xmlns="" val="3086607739"/>
                    </a:ext>
                  </a:extLst>
                </a:gridCol>
                <a:gridCol w="656756">
                  <a:extLst>
                    <a:ext uri="{9D8B030D-6E8A-4147-A177-3AD203B41FA5}">
                      <a16:colId xmlns:a16="http://schemas.microsoft.com/office/drawing/2014/main" xmlns="" val="1788227692"/>
                    </a:ext>
                  </a:extLst>
                </a:gridCol>
                <a:gridCol w="1061179">
                  <a:extLst>
                    <a:ext uri="{9D8B030D-6E8A-4147-A177-3AD203B41FA5}">
                      <a16:colId xmlns:a16="http://schemas.microsoft.com/office/drawing/2014/main" xmlns="" val="1952022289"/>
                    </a:ext>
                  </a:extLst>
                </a:gridCol>
                <a:gridCol w="1061179">
                  <a:extLst>
                    <a:ext uri="{9D8B030D-6E8A-4147-A177-3AD203B41FA5}">
                      <a16:colId xmlns:a16="http://schemas.microsoft.com/office/drawing/2014/main" xmlns="" val="13686507"/>
                    </a:ext>
                  </a:extLst>
                </a:gridCol>
              </a:tblGrid>
              <a:tr h="396240">
                <a:tc rowSpan="2">
                  <a:txBody>
                    <a:bodyPr/>
                    <a:lstStyle/>
                    <a:p>
                      <a:pPr>
                        <a:lnSpc>
                          <a:spcPct val="150000"/>
                        </a:lnSpc>
                        <a:spcBef>
                          <a:spcPts val="600"/>
                        </a:spcBef>
                        <a:spcAft>
                          <a:spcPts val="600"/>
                        </a:spcAft>
                        <a:tabLst>
                          <a:tab pos="617855" algn="l"/>
                        </a:tabLst>
                      </a:pPr>
                      <a:r>
                        <a:rPr lang="en-US" sz="1300">
                          <a:solidFill>
                            <a:schemeClr val="tx1"/>
                          </a:solidFill>
                          <a:effectLst/>
                        </a:rPr>
                        <a:t>Lớp </a:t>
                      </a:r>
                      <a:r>
                        <a:rPr lang="en-US" sz="1300" smtClean="0">
                          <a:solidFill>
                            <a:schemeClr val="tx1"/>
                          </a:solidFill>
                          <a:effectLst/>
                        </a:rPr>
                        <a:t>4</a:t>
                      </a:r>
                      <a:endParaRPr lang="en-US" sz="1100" smtClean="0">
                        <a:solidFill>
                          <a:schemeClr val="tx1"/>
                        </a:solidFill>
                        <a:effectLst/>
                      </a:endParaRPr>
                    </a:p>
                    <a:p>
                      <a:pPr algn="r">
                        <a:lnSpc>
                          <a:spcPct val="150000"/>
                        </a:lnSpc>
                        <a:spcBef>
                          <a:spcPts val="600"/>
                        </a:spcBef>
                        <a:spcAft>
                          <a:spcPts val="600"/>
                        </a:spcAft>
                        <a:tabLst>
                          <a:tab pos="617855" algn="l"/>
                        </a:tabLst>
                      </a:pPr>
                      <a:r>
                        <a:rPr lang="en-US" sz="1300" smtClean="0">
                          <a:solidFill>
                            <a:schemeClr val="tx1"/>
                          </a:solidFill>
                          <a:effectLst/>
                        </a:rPr>
                        <a:t>Năng lực tin học</a:t>
                      </a:r>
                      <a:endParaRPr lang="en-U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algn="ctr">
                        <a:lnSpc>
                          <a:spcPct val="200000"/>
                        </a:lnSpc>
                        <a:spcBef>
                          <a:spcPts val="600"/>
                        </a:spcBef>
                        <a:spcAft>
                          <a:spcPts val="600"/>
                        </a:spcAft>
                        <a:tabLst>
                          <a:tab pos="617855" algn="l"/>
                        </a:tabLst>
                      </a:pPr>
                      <a:r>
                        <a:rPr lang="en-US" sz="1300">
                          <a:solidFill>
                            <a:schemeClr val="tx1"/>
                          </a:solidFill>
                          <a:effectLst/>
                        </a:rPr>
                        <a:t>Mức độ</a:t>
                      </a:r>
                      <a:endParaRPr lang="en-U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4134477"/>
                  </a:ext>
                </a:extLst>
              </a:tr>
              <a:tr h="383964">
                <a:tc vMerge="1">
                  <a:txBody>
                    <a:bodyPr/>
                    <a:lstStyle/>
                    <a:p>
                      <a:endParaRPr lang="en-US"/>
                    </a:p>
                  </a:txBody>
                  <a:tcPr/>
                </a:tc>
                <a:tc>
                  <a:txBody>
                    <a:bodyPr/>
                    <a:lstStyle/>
                    <a:p>
                      <a:pPr algn="ctr">
                        <a:lnSpc>
                          <a:spcPct val="150000"/>
                        </a:lnSpc>
                        <a:spcBef>
                          <a:spcPts val="600"/>
                        </a:spcBef>
                        <a:spcAft>
                          <a:spcPts val="600"/>
                        </a:spcAft>
                        <a:tabLst>
                          <a:tab pos="617855" algn="l"/>
                        </a:tabLst>
                      </a:pPr>
                      <a:r>
                        <a:rPr lang="en-US" sz="1300" b="1">
                          <a:solidFill>
                            <a:schemeClr val="tx1"/>
                          </a:solidFill>
                          <a:effectLst/>
                        </a:rPr>
                        <a:t>Tốt</a:t>
                      </a:r>
                      <a:endParaRPr lang="en-US" sz="1100" b="1">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b="1">
                          <a:solidFill>
                            <a:schemeClr val="tx1"/>
                          </a:solidFill>
                          <a:effectLst/>
                        </a:rPr>
                        <a:t>Đạt</a:t>
                      </a:r>
                      <a:endParaRPr lang="en-US" sz="1100" b="1">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tabLst>
                          <a:tab pos="617855" algn="l"/>
                        </a:tabLst>
                      </a:pPr>
                      <a:r>
                        <a:rPr lang="en-US" sz="1300" b="1">
                          <a:effectLst/>
                        </a:rPr>
                        <a:t>Cần cố gắng</a:t>
                      </a:r>
                      <a:endParaRPr lang="en-US" sz="11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854243138"/>
                  </a:ext>
                </a:extLst>
              </a:tr>
              <a:tr h="891540">
                <a:tc>
                  <a:txBody>
                    <a:bodyPr/>
                    <a:lstStyle/>
                    <a:p>
                      <a:pPr algn="just">
                        <a:lnSpc>
                          <a:spcPct val="150000"/>
                        </a:lnSpc>
                        <a:spcBef>
                          <a:spcPts val="600"/>
                        </a:spcBef>
                        <a:spcAft>
                          <a:spcPts val="600"/>
                        </a:spcAft>
                        <a:tabLst>
                          <a:tab pos="617855" algn="l"/>
                        </a:tabLst>
                      </a:pPr>
                      <a:r>
                        <a:rPr lang="en-US" sz="1300">
                          <a:effectLst/>
                        </a:rPr>
                        <a:t>Sử dụng và quản lí các phương tiện công nghệ thông tin và truyền</a:t>
                      </a:r>
                      <a:r>
                        <a:rPr lang="en-US" sz="1300" spc="-50">
                          <a:effectLst/>
                        </a:rPr>
                        <a:t> </a:t>
                      </a:r>
                      <a:r>
                        <a:rPr lang="en-US" sz="1300">
                          <a:effectLst/>
                        </a:rPr>
                        <a:t>thông</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200"/>
                        </a:spcBef>
                        <a:spcAft>
                          <a:spcPts val="200"/>
                        </a:spcAft>
                        <a:tabLst>
                          <a:tab pos="617855" algn="l"/>
                        </a:tabLst>
                      </a:pPr>
                      <a:r>
                        <a:rPr lang="en-US" sz="1300">
                          <a:solidFill>
                            <a:srgbClr val="000000"/>
                          </a:solidFill>
                          <a:effectLst/>
                          <a:latin typeface="Times New Roman" panose="02020603050405020304" pitchFamily="18" charset="0"/>
                          <a:ea typeface="Times New Roman" panose="02020603050405020304" pitchFamily="18" charset="0"/>
                        </a:rPr>
                        <a:t>32</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tabLst>
                          <a:tab pos="617855" algn="l"/>
                        </a:tabLst>
                      </a:pPr>
                      <a:r>
                        <a:rPr lang="en-US" sz="1300" smtClean="0">
                          <a:solidFill>
                            <a:srgbClr val="000000"/>
                          </a:solidFill>
                          <a:effectLst/>
                          <a:latin typeface="Times New Roman" panose="02020603050405020304" pitchFamily="18" charset="0"/>
                          <a:ea typeface="Times New Roman" panose="02020603050405020304" pitchFamily="18" charset="0"/>
                        </a:rPr>
                        <a:t>111</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tabLst>
                          <a:tab pos="617855" algn="l"/>
                        </a:tabLst>
                      </a:pPr>
                      <a:r>
                        <a:rPr lang="en-US" sz="1300" smtClean="0">
                          <a:solidFill>
                            <a:srgbClr val="000000"/>
                          </a:solidFill>
                          <a:effectLst/>
                          <a:latin typeface="Times New Roman" panose="02020603050405020304" pitchFamily="18" charset="0"/>
                          <a:ea typeface="Times New Roman" panose="02020603050405020304" pitchFamily="18" charset="0"/>
                        </a:rPr>
                        <a:t>0</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646921521"/>
                  </a:ext>
                </a:extLst>
              </a:tr>
              <a:tr h="594360">
                <a:tc>
                  <a:txBody>
                    <a:bodyPr/>
                    <a:lstStyle/>
                    <a:p>
                      <a:pPr algn="just">
                        <a:lnSpc>
                          <a:spcPct val="150000"/>
                        </a:lnSpc>
                        <a:spcBef>
                          <a:spcPts val="600"/>
                        </a:spcBef>
                        <a:spcAft>
                          <a:spcPts val="600"/>
                        </a:spcAft>
                        <a:tabLst>
                          <a:tab pos="617855" algn="l"/>
                        </a:tabLst>
                      </a:pPr>
                      <a:r>
                        <a:rPr lang="en-US" sz="1300">
                          <a:effectLst/>
                        </a:rPr>
                        <a:t>Ứng xử phù hợp trong môi trường</a:t>
                      </a:r>
                      <a:r>
                        <a:rPr lang="en-US" sz="1300" spc="-20">
                          <a:effectLst/>
                        </a:rPr>
                        <a:t> </a:t>
                      </a:r>
                      <a:r>
                        <a:rPr lang="en-US" sz="1300">
                          <a:effectLst/>
                        </a:rPr>
                        <a:t>số</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200"/>
                        </a:spcBef>
                        <a:spcAft>
                          <a:spcPts val="200"/>
                        </a:spcAft>
                        <a:tabLst>
                          <a:tab pos="617855" algn="l"/>
                        </a:tabLst>
                      </a:pPr>
                      <a:r>
                        <a:rPr lang="en-US" sz="1300">
                          <a:solidFill>
                            <a:srgbClr val="000000"/>
                          </a:solidFill>
                          <a:effectLst/>
                          <a:latin typeface="Times New Roman" panose="02020603050405020304" pitchFamily="18" charset="0"/>
                          <a:ea typeface="Times New Roman" panose="02020603050405020304" pitchFamily="18" charset="0"/>
                        </a:rPr>
                        <a:t>27</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tabLst>
                          <a:tab pos="617855" algn="l"/>
                        </a:tabLst>
                      </a:pPr>
                      <a:r>
                        <a:rPr lang="en-US" sz="1300" smtClean="0">
                          <a:solidFill>
                            <a:srgbClr val="000000"/>
                          </a:solidFill>
                          <a:effectLst/>
                          <a:latin typeface="Times New Roman" panose="02020603050405020304" pitchFamily="18" charset="0"/>
                          <a:ea typeface="Times New Roman" panose="02020603050405020304" pitchFamily="18" charset="0"/>
                        </a:rPr>
                        <a:t>96</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tabLst>
                          <a:tab pos="617855" algn="l"/>
                        </a:tabLst>
                      </a:pPr>
                      <a:r>
                        <a:rPr lang="en-US" sz="1300" smtClean="0">
                          <a:solidFill>
                            <a:srgbClr val="000000"/>
                          </a:solidFill>
                          <a:effectLst/>
                          <a:latin typeface="Times New Roman" panose="02020603050405020304" pitchFamily="18" charset="0"/>
                          <a:ea typeface="Times New Roman" panose="02020603050405020304" pitchFamily="18" charset="0"/>
                        </a:rPr>
                        <a:t>20</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875079692"/>
                  </a:ext>
                </a:extLst>
              </a:tr>
              <a:tr h="891540">
                <a:tc>
                  <a:txBody>
                    <a:bodyPr/>
                    <a:lstStyle/>
                    <a:p>
                      <a:pPr algn="just">
                        <a:lnSpc>
                          <a:spcPct val="150000"/>
                        </a:lnSpc>
                        <a:spcBef>
                          <a:spcPts val="600"/>
                        </a:spcBef>
                        <a:spcAft>
                          <a:spcPts val="600"/>
                        </a:spcAft>
                        <a:tabLst>
                          <a:tab pos="617855" algn="l"/>
                        </a:tabLst>
                      </a:pPr>
                      <a:r>
                        <a:rPr lang="en-US" sz="1300">
                          <a:effectLst/>
                        </a:rPr>
                        <a:t>Giải quyết vấn đề với sự hỗ trợ của công nghệ thông tin và truyền</a:t>
                      </a:r>
                      <a:r>
                        <a:rPr lang="en-US" sz="1300" spc="-90">
                          <a:effectLst/>
                        </a:rPr>
                        <a:t> </a:t>
                      </a:r>
                      <a:r>
                        <a:rPr lang="en-US" sz="1300">
                          <a:effectLst/>
                        </a:rPr>
                        <a:t>thông;</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200"/>
                        </a:spcBef>
                        <a:spcAft>
                          <a:spcPts val="200"/>
                        </a:spcAft>
                        <a:tabLst>
                          <a:tab pos="617855" algn="l"/>
                        </a:tabLst>
                      </a:pPr>
                      <a:r>
                        <a:rPr lang="en-US" sz="1300">
                          <a:solidFill>
                            <a:srgbClr val="000000"/>
                          </a:solidFill>
                          <a:effectLst/>
                          <a:latin typeface="Times New Roman" panose="02020603050405020304" pitchFamily="18" charset="0"/>
                          <a:ea typeface="Times New Roman" panose="02020603050405020304" pitchFamily="18" charset="0"/>
                        </a:rPr>
                        <a:t>30</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tabLst>
                          <a:tab pos="617855" algn="l"/>
                        </a:tabLst>
                      </a:pPr>
                      <a:r>
                        <a:rPr lang="en-US" sz="1300" smtClean="0">
                          <a:effectLst/>
                          <a:latin typeface="Times New Roman" panose="02020603050405020304" pitchFamily="18" charset="0"/>
                          <a:ea typeface="Times New Roman" panose="02020603050405020304" pitchFamily="18" charset="0"/>
                        </a:rPr>
                        <a:t>88</a:t>
                      </a:r>
                      <a:endParaRPr lang="en-US" sz="13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tabLst>
                          <a:tab pos="617855" algn="l"/>
                        </a:tabLst>
                      </a:pPr>
                      <a:r>
                        <a:rPr lang="en-US" sz="1300" smtClean="0">
                          <a:solidFill>
                            <a:srgbClr val="000000"/>
                          </a:solidFill>
                          <a:effectLst/>
                          <a:latin typeface="Times New Roman" panose="02020603050405020304" pitchFamily="18" charset="0"/>
                          <a:ea typeface="Times New Roman" panose="02020603050405020304" pitchFamily="18" charset="0"/>
                        </a:rPr>
                        <a:t>25</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932382536"/>
                  </a:ext>
                </a:extLst>
              </a:tr>
              <a:tr h="594360">
                <a:tc>
                  <a:txBody>
                    <a:bodyPr/>
                    <a:lstStyle/>
                    <a:p>
                      <a:pPr algn="just">
                        <a:lnSpc>
                          <a:spcPct val="150000"/>
                        </a:lnSpc>
                        <a:spcBef>
                          <a:spcPts val="600"/>
                        </a:spcBef>
                        <a:spcAft>
                          <a:spcPts val="600"/>
                        </a:spcAft>
                        <a:tabLst>
                          <a:tab pos="617855" algn="l"/>
                        </a:tabLst>
                      </a:pPr>
                      <a:r>
                        <a:rPr lang="en-US" sz="1300">
                          <a:effectLst/>
                        </a:rPr>
                        <a:t>Ứng dụng công nghệ thông tin và truyền thông trong học và tự</a:t>
                      </a:r>
                      <a:r>
                        <a:rPr lang="en-US" sz="1300" spc="-60">
                          <a:effectLst/>
                        </a:rPr>
                        <a:t> </a:t>
                      </a:r>
                      <a:r>
                        <a:rPr lang="en-US" sz="1300">
                          <a:effectLst/>
                        </a:rPr>
                        <a:t>học;</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200"/>
                        </a:spcBef>
                        <a:spcAft>
                          <a:spcPts val="200"/>
                        </a:spcAft>
                        <a:tabLst>
                          <a:tab pos="617855" algn="l"/>
                        </a:tabLst>
                      </a:pPr>
                      <a:r>
                        <a:rPr lang="en-US" sz="1300">
                          <a:solidFill>
                            <a:srgbClr val="000000"/>
                          </a:solidFill>
                          <a:effectLst/>
                          <a:latin typeface="Times New Roman" panose="02020603050405020304" pitchFamily="18" charset="0"/>
                          <a:ea typeface="Times New Roman" panose="02020603050405020304" pitchFamily="18" charset="0"/>
                        </a:rPr>
                        <a:t>28</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tabLst>
                          <a:tab pos="617855" algn="l"/>
                        </a:tabLst>
                      </a:pPr>
                      <a:r>
                        <a:rPr lang="en-US" sz="1300" smtClean="0">
                          <a:solidFill>
                            <a:srgbClr val="000000"/>
                          </a:solidFill>
                          <a:effectLst/>
                          <a:latin typeface="Times New Roman" panose="02020603050405020304" pitchFamily="18" charset="0"/>
                          <a:ea typeface="Times New Roman" panose="02020603050405020304" pitchFamily="18" charset="0"/>
                        </a:rPr>
                        <a:t>112</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tabLst>
                          <a:tab pos="617855" algn="l"/>
                        </a:tabLst>
                      </a:pPr>
                      <a:r>
                        <a:rPr lang="en-US" sz="1100" smtClean="0">
                          <a:effectLst/>
                          <a:latin typeface="Times New Roman" panose="02020603050405020304" pitchFamily="18" charset="0"/>
                          <a:ea typeface="Times New Roman" panose="02020603050405020304" pitchFamily="18" charset="0"/>
                        </a:rPr>
                        <a:t>0</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226887212"/>
                  </a:ext>
                </a:extLst>
              </a:tr>
              <a:tr h="396240">
                <a:tc>
                  <a:txBody>
                    <a:bodyPr/>
                    <a:lstStyle/>
                    <a:p>
                      <a:pPr algn="just">
                        <a:lnSpc>
                          <a:spcPct val="200000"/>
                        </a:lnSpc>
                        <a:spcBef>
                          <a:spcPts val="600"/>
                        </a:spcBef>
                        <a:spcAft>
                          <a:spcPts val="600"/>
                        </a:spcAft>
                        <a:tabLst>
                          <a:tab pos="617855" algn="l"/>
                        </a:tabLst>
                      </a:pPr>
                      <a:r>
                        <a:rPr lang="en-US" sz="1300">
                          <a:effectLst/>
                        </a:rPr>
                        <a:t>Hợp tác trong môi trường</a:t>
                      </a:r>
                      <a:r>
                        <a:rPr lang="en-US" sz="1300" spc="-25">
                          <a:effectLst/>
                        </a:rPr>
                        <a:t> </a:t>
                      </a:r>
                      <a:r>
                        <a:rPr lang="en-US" sz="1300">
                          <a:effectLst/>
                        </a:rPr>
                        <a:t>số.</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200"/>
                        </a:spcBef>
                        <a:spcAft>
                          <a:spcPts val="200"/>
                        </a:spcAft>
                        <a:tabLst>
                          <a:tab pos="617855" algn="l"/>
                        </a:tabLst>
                      </a:pPr>
                      <a:r>
                        <a:rPr lang="en-US" sz="1300">
                          <a:solidFill>
                            <a:srgbClr val="000000"/>
                          </a:solidFill>
                          <a:effectLst/>
                          <a:latin typeface="Times New Roman" panose="02020603050405020304" pitchFamily="18" charset="0"/>
                          <a:ea typeface="Times New Roman" panose="02020603050405020304" pitchFamily="18" charset="0"/>
                        </a:rPr>
                        <a:t>29</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tabLst>
                          <a:tab pos="617855" algn="l"/>
                        </a:tabLst>
                      </a:pPr>
                      <a:r>
                        <a:rPr lang="en-US" sz="1300" smtClean="0">
                          <a:solidFill>
                            <a:srgbClr val="000000"/>
                          </a:solidFill>
                          <a:effectLst/>
                          <a:latin typeface="Times New Roman" panose="02020603050405020304" pitchFamily="18" charset="0"/>
                          <a:ea typeface="Times New Roman" panose="02020603050405020304" pitchFamily="18" charset="0"/>
                        </a:rPr>
                        <a:t>87</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200"/>
                        </a:spcBef>
                        <a:spcAft>
                          <a:spcPts val="200"/>
                        </a:spcAft>
                        <a:tabLst>
                          <a:tab pos="617855" algn="l"/>
                        </a:tabLst>
                      </a:pPr>
                      <a:r>
                        <a:rPr lang="en-US" sz="1300" smtClean="0">
                          <a:solidFill>
                            <a:srgbClr val="000000"/>
                          </a:solidFill>
                          <a:effectLst/>
                          <a:latin typeface="Times New Roman" panose="02020603050405020304" pitchFamily="18" charset="0"/>
                          <a:ea typeface="Times New Roman" panose="02020603050405020304" pitchFamily="18" charset="0"/>
                        </a:rPr>
                        <a:t>27</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4282456264"/>
                  </a:ext>
                </a:extLst>
              </a:tr>
            </a:tbl>
          </a:graphicData>
        </a:graphic>
      </p:graphicFrame>
      <p:sp>
        <p:nvSpPr>
          <p:cNvPr id="3" name="Rectangle 2"/>
          <p:cNvSpPr/>
          <p:nvPr/>
        </p:nvSpPr>
        <p:spPr>
          <a:xfrm>
            <a:off x="762016" y="1509226"/>
            <a:ext cx="7901305" cy="954107"/>
          </a:xfrm>
          <a:prstGeom prst="rect">
            <a:avLst/>
          </a:prstGeom>
        </p:spPr>
        <p:txBody>
          <a:bodyPr wrap="square">
            <a:spAutoFit/>
          </a:bodyPr>
          <a:lstStyle/>
          <a:p>
            <a:pPr algn="just">
              <a:spcBef>
                <a:spcPts val="300"/>
              </a:spcBef>
              <a:spcAft>
                <a:spcPts val="300"/>
              </a:spcAft>
            </a:pPr>
            <a:r>
              <a:rPr lang="en-US" sz="2800" dirty="0">
                <a:solidFill>
                  <a:srgbClr val="000000"/>
                </a:solidFill>
                <a:latin typeface="Times New Roman" panose="02020603050405020304" pitchFamily="18" charset="0"/>
                <a:ea typeface="Times New Roman" panose="02020603050405020304" pitchFamily="18" charset="0"/>
              </a:rPr>
              <a:t>*</a:t>
            </a:r>
            <a:r>
              <a:rPr lang="en-US" sz="2800" b="1" dirty="0">
                <a:solidFill>
                  <a:srgbClr val="000000"/>
                </a:solidFill>
                <a:latin typeface="Times New Roman" panose="02020603050405020304" pitchFamily="18" charset="0"/>
                <a:ea typeface="Times New Roman" panose="02020603050405020304" pitchFamily="18" charset="0"/>
              </a:rPr>
              <a:t> Dưới đây là bảng thống kê số lượng học </a:t>
            </a:r>
            <a:r>
              <a:rPr lang="en-US" sz="2800" b="1" dirty="0" smtClean="0">
                <a:solidFill>
                  <a:srgbClr val="000000"/>
                </a:solidFill>
                <a:latin typeface="Times New Roman" panose="02020603050405020304" pitchFamily="18" charset="0"/>
                <a:ea typeface="Times New Roman" panose="02020603050405020304" pitchFamily="18" charset="0"/>
              </a:rPr>
              <a:t>sinh lớp 4 sau </a:t>
            </a:r>
            <a:r>
              <a:rPr lang="en-US" sz="2800" b="1" dirty="0">
                <a:solidFill>
                  <a:srgbClr val="000000"/>
                </a:solidFill>
                <a:latin typeface="Times New Roman" panose="02020603050405020304" pitchFamily="18" charset="0"/>
                <a:ea typeface="Times New Roman" panose="02020603050405020304" pitchFamily="18" charset="0"/>
              </a:rPr>
              <a:t>khi nghiên cứu </a:t>
            </a:r>
            <a:r>
              <a:rPr lang="en-US" sz="2800" b="1" dirty="0" smtClean="0">
                <a:solidFill>
                  <a:srgbClr val="000000"/>
                </a:solidFill>
                <a:latin typeface="Times New Roman" panose="02020603050405020304" pitchFamily="18" charset="0"/>
                <a:ea typeface="Times New Roman" panose="02020603050405020304" pitchFamily="18" charset="0"/>
              </a:rPr>
              <a:t>các biện pháp:</a:t>
            </a:r>
            <a:endParaRPr lang="en-US" sz="2800" dirty="0">
              <a:effectLst/>
              <a:latin typeface="Times New Roman" panose="02020603050405020304" pitchFamily="18" charset="0"/>
              <a:ea typeface="Times New Roman" panose="02020603050405020304" pitchFamily="18" charset="0"/>
            </a:endParaRPr>
          </a:p>
        </p:txBody>
      </p:sp>
      <p:cxnSp>
        <p:nvCxnSpPr>
          <p:cNvPr id="10" name="Straight Connector 9"/>
          <p:cNvCxnSpPr>
            <a:endCxn id="8" idx="0"/>
          </p:cNvCxnSpPr>
          <p:nvPr/>
        </p:nvCxnSpPr>
        <p:spPr>
          <a:xfrm flipV="1">
            <a:off x="1905010" y="2577849"/>
            <a:ext cx="2705284" cy="685799"/>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39626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Freeform 4"/>
          <p:cNvSpPr/>
          <p:nvPr/>
        </p:nvSpPr>
        <p:spPr>
          <a:xfrm>
            <a:off x="762000" y="381000"/>
            <a:ext cx="7315200" cy="990600"/>
          </a:xfrm>
          <a:custGeom>
            <a:avLst/>
            <a:gdLst>
              <a:gd name="connsiteX0" fmla="*/ 0 w 1709904"/>
              <a:gd name="connsiteY0" fmla="*/ 85495 h 854952"/>
              <a:gd name="connsiteX1" fmla="*/ 85495 w 1709904"/>
              <a:gd name="connsiteY1" fmla="*/ 0 h 854952"/>
              <a:gd name="connsiteX2" fmla="*/ 1624409 w 1709904"/>
              <a:gd name="connsiteY2" fmla="*/ 0 h 854952"/>
              <a:gd name="connsiteX3" fmla="*/ 1709904 w 1709904"/>
              <a:gd name="connsiteY3" fmla="*/ 85495 h 854952"/>
              <a:gd name="connsiteX4" fmla="*/ 1709904 w 1709904"/>
              <a:gd name="connsiteY4" fmla="*/ 769457 h 854952"/>
              <a:gd name="connsiteX5" fmla="*/ 1624409 w 1709904"/>
              <a:gd name="connsiteY5" fmla="*/ 854952 h 854952"/>
              <a:gd name="connsiteX6" fmla="*/ 85495 w 1709904"/>
              <a:gd name="connsiteY6" fmla="*/ 854952 h 854952"/>
              <a:gd name="connsiteX7" fmla="*/ 0 w 1709904"/>
              <a:gd name="connsiteY7" fmla="*/ 769457 h 854952"/>
              <a:gd name="connsiteX8" fmla="*/ 0 w 1709904"/>
              <a:gd name="connsiteY8" fmla="*/ 85495 h 85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904" h="854952">
                <a:moveTo>
                  <a:pt x="0" y="85495"/>
                </a:moveTo>
                <a:cubicBezTo>
                  <a:pt x="0" y="38277"/>
                  <a:pt x="38277" y="0"/>
                  <a:pt x="85495" y="0"/>
                </a:cubicBezTo>
                <a:lnTo>
                  <a:pt x="1624409" y="0"/>
                </a:lnTo>
                <a:cubicBezTo>
                  <a:pt x="1671627" y="0"/>
                  <a:pt x="1709904" y="38277"/>
                  <a:pt x="1709904" y="85495"/>
                </a:cubicBezTo>
                <a:lnTo>
                  <a:pt x="1709904" y="769457"/>
                </a:lnTo>
                <a:cubicBezTo>
                  <a:pt x="1709904" y="816675"/>
                  <a:pt x="1671627" y="854952"/>
                  <a:pt x="1624409" y="854952"/>
                </a:cubicBezTo>
                <a:lnTo>
                  <a:pt x="85495" y="854952"/>
                </a:lnTo>
                <a:cubicBezTo>
                  <a:pt x="38277" y="854952"/>
                  <a:pt x="0" y="816675"/>
                  <a:pt x="0" y="769457"/>
                </a:cubicBezTo>
                <a:lnTo>
                  <a:pt x="0" y="854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666" tIns="56791" rIns="72666" bIns="56791" numCol="1" spcCol="1270" anchor="ctr" anchorCtr="0">
            <a:noAutofit/>
          </a:bodyPr>
          <a:lstStyle/>
          <a:p>
            <a:pPr lvl="0" defTabSz="1111250">
              <a:lnSpc>
                <a:spcPct val="90000"/>
              </a:lnSpc>
              <a:spcBef>
                <a:spcPct val="0"/>
              </a:spcBef>
              <a:spcAft>
                <a:spcPct val="35000"/>
              </a:spcAft>
            </a:pPr>
            <a:r>
              <a:rPr lang="en-GB" sz="2400" b="1" dirty="0" smtClean="0">
                <a:latin typeface="Times New Roman" pitchFamily="18" charset="0"/>
                <a:cs typeface="Times New Roman" pitchFamily="18" charset="0"/>
              </a:rPr>
              <a:t>III. HIỆU QUẢ VÀ KHẢ NĂNG ÁP DỤNG</a:t>
            </a:r>
          </a:p>
          <a:p>
            <a:pPr lvl="0" defTabSz="1111250">
              <a:lnSpc>
                <a:spcPct val="90000"/>
              </a:lnSpc>
              <a:spcBef>
                <a:spcPct val="0"/>
              </a:spcBef>
              <a:spcAft>
                <a:spcPct val="35000"/>
              </a:spcAft>
            </a:pPr>
            <a:r>
              <a:rPr lang="en-GB" sz="2400" b="1" kern="1200" dirty="0" smtClean="0">
                <a:latin typeface="Times New Roman" pitchFamily="18" charset="0"/>
                <a:cs typeface="Times New Roman" pitchFamily="18" charset="0"/>
              </a:rPr>
              <a:t>2. </a:t>
            </a:r>
            <a:r>
              <a:rPr lang="en-GB" sz="2400" b="1" dirty="0">
                <a:latin typeface="Times New Roman" pitchFamily="18" charset="0"/>
                <a:cs typeface="Times New Roman" pitchFamily="18" charset="0"/>
              </a:rPr>
              <a:t>Khả năng áp </a:t>
            </a:r>
            <a:r>
              <a:rPr lang="en-GB" sz="2400" b="1" dirty="0" smtClean="0">
                <a:latin typeface="Times New Roman" pitchFamily="18" charset="0"/>
                <a:cs typeface="Times New Roman" pitchFamily="18" charset="0"/>
              </a:rPr>
              <a:t>dụng</a:t>
            </a:r>
            <a:endParaRPr lang="en-US" sz="2400" dirty="0">
              <a:latin typeface="Times New Roman" pitchFamily="18" charset="0"/>
              <a:cs typeface="Times New Roman" pitchFamily="18" charset="0"/>
            </a:endParaRPr>
          </a:p>
        </p:txBody>
      </p:sp>
      <p:sp>
        <p:nvSpPr>
          <p:cNvPr id="4" name="Rounded Rectangle 3"/>
          <p:cNvSpPr/>
          <p:nvPr/>
        </p:nvSpPr>
        <p:spPr>
          <a:xfrm>
            <a:off x="381000" y="1752600"/>
            <a:ext cx="8393376" cy="419100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6" name="Rectangle 5"/>
          <p:cNvSpPr/>
          <p:nvPr/>
        </p:nvSpPr>
        <p:spPr>
          <a:xfrm>
            <a:off x="524706" y="2209800"/>
            <a:ext cx="8009709" cy="2862322"/>
          </a:xfrm>
          <a:prstGeom prst="rect">
            <a:avLst/>
          </a:prstGeom>
        </p:spPr>
        <p:txBody>
          <a:bodyPr wrap="square">
            <a:spAutoFit/>
          </a:bodyPr>
          <a:lstStyle/>
          <a:p>
            <a:pPr algn="just"/>
            <a:r>
              <a:rPr lang="es-ES" sz="3000" dirty="0" smtClean="0">
                <a:latin typeface="Times New Roman" panose="02020603050405020304" pitchFamily="18" charset="0"/>
                <a:cs typeface="Times New Roman" panose="02020603050405020304" pitchFamily="18" charset="0"/>
              </a:rPr>
              <a:t>       </a:t>
            </a:r>
            <a:r>
              <a:rPr lang="es-ES" sz="3000" dirty="0">
                <a:latin typeface="Times New Roman" pitchFamily="18" charset="0"/>
                <a:cs typeface="Times New Roman" pitchFamily="18" charset="0"/>
              </a:rPr>
              <a:t>Những biện pháp này đang được áp dụng và rất dễ áp dụng cho việc giảng dạy chương trình tin học 4 ở tiểu học tại Trường Tiểu học Giồng Găng. </a:t>
            </a:r>
            <a:r>
              <a:rPr lang="en-US" sz="3000" dirty="0">
                <a:latin typeface="Times New Roman" pitchFamily="18" charset="0"/>
                <a:cs typeface="Times New Roman" pitchFamily="18" charset="0"/>
              </a:rPr>
              <a:t>Với những kết quả hiện tại đạt được, biện pháp này có thể áp dụng được cho tất cả giáo viên Tin học tiểu học trên địa bàn trong và ngoài huyện.</a:t>
            </a:r>
          </a:p>
        </p:txBody>
      </p:sp>
    </p:spTree>
    <p:extLst>
      <p:ext uri="{BB962C8B-B14F-4D97-AF65-F5344CB8AC3E}">
        <p14:creationId xmlns:p14="http://schemas.microsoft.com/office/powerpoint/2010/main" val="275034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57200" y="228600"/>
            <a:ext cx="6858000" cy="838200"/>
          </a:xfrm>
          <a:prstGeom prst="roundRect">
            <a:avLst/>
          </a:prstGeom>
          <a:solidFill>
            <a:srgbClr val="B8F9A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 Thực trạng:</a:t>
            </a:r>
          </a:p>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1.1 </a:t>
            </a:r>
            <a:r>
              <a:rPr lang="en-US" sz="2400" b="1" dirty="0" smtClean="0">
                <a:solidFill>
                  <a:schemeClr val="tx1"/>
                </a:solidFill>
                <a:latin typeface="Times New Roman" pitchFamily="18" charset="0"/>
                <a:cs typeface="Times New Roman" pitchFamily="18" charset="0"/>
              </a:rPr>
              <a:t>Thực trạng tình hình đơn vị:</a:t>
            </a:r>
            <a:endParaRPr lang="en-US" sz="2400" dirty="0">
              <a:solidFill>
                <a:schemeClr val="tx1"/>
              </a:solidFill>
              <a:latin typeface="Times New Roman" pitchFamily="18" charset="0"/>
              <a:cs typeface="Times New Roman" pitchFamily="18" charset="0"/>
            </a:endParaRPr>
          </a:p>
        </p:txBody>
      </p:sp>
      <p:sp>
        <p:nvSpPr>
          <p:cNvPr id="22" name="Rounded Rectangle 21"/>
          <p:cNvSpPr/>
          <p:nvPr/>
        </p:nvSpPr>
        <p:spPr>
          <a:xfrm>
            <a:off x="304800" y="1295400"/>
            <a:ext cx="8382000" cy="502920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 name="TextBox 2"/>
          <p:cNvSpPr txBox="1"/>
          <p:nvPr/>
        </p:nvSpPr>
        <p:spPr>
          <a:xfrm>
            <a:off x="533400" y="1570196"/>
            <a:ext cx="7924800" cy="4678204"/>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Môn </a:t>
            </a:r>
            <a:r>
              <a:rPr lang="en-US" sz="2800" dirty="0">
                <a:latin typeface="Times New Roman" panose="02020603050405020304" pitchFamily="18" charset="0"/>
                <a:cs typeface="Times New Roman" panose="02020603050405020304" pitchFamily="18" charset="0"/>
              </a:rPr>
              <a:t>tin học là một môn khá mới mẽ trong nhà trường nói chung và Trường Tiểu học Giồng Găng nói riêng. Được sự quan tâm của lãnh đạo nhà trường tạo mọi điều kiện để các em có phòng máy để học tập.</a:t>
            </a:r>
          </a:p>
          <a:p>
            <a:pPr algn="just"/>
            <a:endParaRPr lang="en-US" sz="2800" dirty="0" smtClean="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Nhà trường đã có phòng máy tính gồm 30 máy con và 1 máy chủ. Để cho học sinh học tiết thực hành mỗi máy phải </a:t>
            </a:r>
            <a:r>
              <a:rPr lang="en-US" sz="2800" dirty="0" smtClean="0">
                <a:latin typeface="Times New Roman" panose="02020603050405020304" pitchFamily="18" charset="0"/>
                <a:cs typeface="Times New Roman" panose="02020603050405020304" pitchFamily="18" charset="0"/>
              </a:rPr>
              <a:t>01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02 </a:t>
            </a:r>
            <a:r>
              <a:rPr lang="en-US" sz="2800" dirty="0">
                <a:latin typeface="Times New Roman" panose="02020603050405020304" pitchFamily="18" charset="0"/>
                <a:cs typeface="Times New Roman" panose="02020603050405020304" pitchFamily="18" charset="0"/>
              </a:rPr>
              <a:t>em ngồi cùng một máy. Vì </a:t>
            </a:r>
            <a:r>
              <a:rPr lang="en-US" sz="2800" dirty="0" smtClean="0">
                <a:latin typeface="Times New Roman" panose="02020603050405020304" pitchFamily="18" charset="0"/>
                <a:cs typeface="Times New Roman" panose="02020603050405020304" pitchFamily="18" charset="0"/>
              </a:rPr>
              <a:t>phòng máy chưa đáp ứng đủ số lượng học sinh trên thực tế nên ảnh </a:t>
            </a:r>
            <a:r>
              <a:rPr lang="en-US" sz="2800" dirty="0">
                <a:latin typeface="Times New Roman" panose="02020603050405020304" pitchFamily="18" charset="0"/>
                <a:cs typeface="Times New Roman" panose="02020603050405020304" pitchFamily="18" charset="0"/>
              </a:rPr>
              <a:t>hưởng đến quá trình </a:t>
            </a:r>
            <a:r>
              <a:rPr lang="en-US" sz="2800" dirty="0" smtClean="0">
                <a:latin typeface="Times New Roman" panose="02020603050405020304" pitchFamily="18" charset="0"/>
                <a:cs typeface="Times New Roman" panose="02020603050405020304" pitchFamily="18" charset="0"/>
              </a:rPr>
              <a:t>học tập của các em.</a:t>
            </a:r>
            <a:endParaRPr lang="en-US" sz="28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293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57200" y="228600"/>
            <a:ext cx="6858000" cy="838200"/>
          </a:xfrm>
          <a:prstGeom prst="roundRect">
            <a:avLst/>
          </a:prstGeom>
          <a:solidFill>
            <a:srgbClr val="B8F9A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 Thực trạng:</a:t>
            </a:r>
          </a:p>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1.1 </a:t>
            </a:r>
            <a:r>
              <a:rPr lang="en-US" sz="2400" b="1" dirty="0" smtClean="0">
                <a:solidFill>
                  <a:schemeClr val="tx1"/>
                </a:solidFill>
                <a:latin typeface="Times New Roman" pitchFamily="18" charset="0"/>
                <a:cs typeface="Times New Roman" pitchFamily="18" charset="0"/>
              </a:rPr>
              <a:t>Thực trạng tình hình đơn vị:</a:t>
            </a:r>
            <a:endParaRPr lang="en-US" sz="2400" dirty="0">
              <a:solidFill>
                <a:schemeClr val="tx1"/>
              </a:solidFill>
              <a:latin typeface="Times New Roman" pitchFamily="18" charset="0"/>
              <a:cs typeface="Times New Roman" pitchFamily="18" charset="0"/>
            </a:endParaRPr>
          </a:p>
        </p:txBody>
      </p:sp>
      <p:pic>
        <p:nvPicPr>
          <p:cNvPr id="1026" name="Picture 2" descr="C:\Users\PC\Desktop\HINH ANH\k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95400"/>
            <a:ext cx="7691718"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5562600"/>
            <a:ext cx="3886200" cy="369332"/>
          </a:xfrm>
          <a:prstGeom prst="rect">
            <a:avLst/>
          </a:prstGeom>
          <a:noFill/>
        </p:spPr>
        <p:txBody>
          <a:bodyPr wrap="square" rtlCol="0">
            <a:spAutoFit/>
          </a:bodyPr>
          <a:lstStyle/>
          <a:p>
            <a:r>
              <a:rPr lang="en-US" i="1" smtClean="0"/>
              <a:t>Phòng máy của Trường TH Giồng Găng</a:t>
            </a:r>
            <a:endParaRPr lang="en-US" i="1"/>
          </a:p>
        </p:txBody>
      </p:sp>
    </p:spTree>
    <p:extLst>
      <p:ext uri="{BB962C8B-B14F-4D97-AF65-F5344CB8AC3E}">
        <p14:creationId xmlns:p14="http://schemas.microsoft.com/office/powerpoint/2010/main" val="34353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57200" y="152400"/>
            <a:ext cx="6858000" cy="838200"/>
          </a:xfrm>
          <a:prstGeom prst="roundRect">
            <a:avLst/>
          </a:prstGeom>
          <a:solidFill>
            <a:srgbClr val="B8F9A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 Thực trạng:</a:t>
            </a:r>
          </a:p>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1.1 </a:t>
            </a:r>
            <a:r>
              <a:rPr lang="en-US" sz="2400" b="1" dirty="0" smtClean="0">
                <a:solidFill>
                  <a:schemeClr val="tx1"/>
                </a:solidFill>
                <a:latin typeface="Times New Roman" pitchFamily="18" charset="0"/>
                <a:cs typeface="Times New Roman" pitchFamily="18" charset="0"/>
              </a:rPr>
              <a:t>Thực trạng tình hình đơn vị:</a:t>
            </a:r>
            <a:endParaRPr lang="en-US" sz="2400" dirty="0">
              <a:solidFill>
                <a:schemeClr val="tx1"/>
              </a:solidFill>
              <a:latin typeface="Times New Roman" pitchFamily="18" charset="0"/>
              <a:cs typeface="Times New Roman" pitchFamily="18" charset="0"/>
            </a:endParaRPr>
          </a:p>
        </p:txBody>
      </p:sp>
      <p:sp>
        <p:nvSpPr>
          <p:cNvPr id="8" name="Rounded Rectangle 7"/>
          <p:cNvSpPr/>
          <p:nvPr/>
        </p:nvSpPr>
        <p:spPr>
          <a:xfrm>
            <a:off x="304800" y="1219200"/>
            <a:ext cx="8382000" cy="525780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9" name="TextBox 8"/>
          <p:cNvSpPr txBox="1"/>
          <p:nvPr/>
        </p:nvSpPr>
        <p:spPr>
          <a:xfrm>
            <a:off x="457200" y="1295410"/>
            <a:ext cx="8001000" cy="5524589"/>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Đối với học sinh đây là môn học mới, môn học trực quan, sinh động, nên các em rất hứng thú, đặc biệt là các tiết thực hành. Bên cạnh những mặt thuận lợi đó thì cũng còn gặp những khó khăn như là: Đa số các em học sinh chỉ tiếp xúc với máy vi tính ở trường là chủ yếu, do đó việc khám phá và tìm tòi vẫn còn hạn chế. Nên việc học tin học khi tiếp xúc với máy vi tính vẫn còn chậm chạp nhất là khi học đến phần soạn thảo văn bản, các em chưa biết khởi động Microsoft Word như thế nào, chưa biết soạn thảo văn bản, văn bản là gì, đánh máy như thế nào, làm thế nào để gõ ra chữ,….</a:t>
            </a:r>
          </a:p>
          <a:p>
            <a:pPr algn="just"/>
            <a:endParaRPr lang="en-US" sz="17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19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57200" y="152400"/>
            <a:ext cx="6858000" cy="838200"/>
          </a:xfrm>
          <a:prstGeom prst="roundRect">
            <a:avLst/>
          </a:prstGeom>
          <a:solidFill>
            <a:srgbClr val="B8F9A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 Thực trạng:</a:t>
            </a:r>
          </a:p>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1.1 </a:t>
            </a:r>
            <a:r>
              <a:rPr lang="en-US" sz="2400" b="1" dirty="0" smtClean="0">
                <a:solidFill>
                  <a:schemeClr val="tx1"/>
                </a:solidFill>
                <a:latin typeface="Times New Roman" pitchFamily="18" charset="0"/>
                <a:cs typeface="Times New Roman" pitchFamily="18" charset="0"/>
              </a:rPr>
              <a:t>Thực trạng tình hình đơn vị:</a:t>
            </a:r>
            <a:endParaRPr lang="en-US" sz="2400" dirty="0">
              <a:solidFill>
                <a:schemeClr val="tx1"/>
              </a:solidFill>
              <a:latin typeface="Times New Roman" pitchFamily="18" charset="0"/>
              <a:cs typeface="Times New Roman" pitchFamily="18" charset="0"/>
            </a:endParaRPr>
          </a:p>
        </p:txBody>
      </p:sp>
      <p:pic>
        <p:nvPicPr>
          <p:cNvPr id="1026" name="Picture 2" descr="z3888154150523_843d28420b958b43db6ea5b871e481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47811"/>
            <a:ext cx="4191000" cy="373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1" y="1447810"/>
            <a:ext cx="4114800" cy="373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47901" y="5271737"/>
            <a:ext cx="4343400" cy="369332"/>
          </a:xfrm>
          <a:prstGeom prst="rect">
            <a:avLst/>
          </a:prstGeom>
          <a:noFill/>
        </p:spPr>
        <p:txBody>
          <a:bodyPr wrap="square" rtlCol="0">
            <a:spAutoFit/>
          </a:bodyPr>
          <a:lstStyle/>
          <a:p>
            <a:r>
              <a:rPr lang="en-US" smtClean="0"/>
              <a:t>Các tiết học lý thuyết trên phòng máy.</a:t>
            </a:r>
            <a:endParaRPr lang="en-US"/>
          </a:p>
        </p:txBody>
      </p:sp>
    </p:spTree>
    <p:extLst>
      <p:ext uri="{BB962C8B-B14F-4D97-AF65-F5344CB8AC3E}">
        <p14:creationId xmlns:p14="http://schemas.microsoft.com/office/powerpoint/2010/main" val="141482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ircle(in)">
                                      <p:cBhvr>
                                        <p:cTn id="1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57200" y="304800"/>
            <a:ext cx="6858000" cy="685800"/>
          </a:xfrm>
          <a:prstGeom prst="roundRect">
            <a:avLst/>
          </a:prstGeom>
          <a:solidFill>
            <a:srgbClr val="B8F9A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 Thực trạng:</a:t>
            </a:r>
          </a:p>
          <a:p>
            <a:pPr lvl="0" defTabSz="1111250">
              <a:spcBef>
                <a:spcPts val="200"/>
              </a:spcBef>
              <a:spcAft>
                <a:spcPts val="200"/>
              </a:spcAft>
            </a:pPr>
            <a:r>
              <a:rPr lang="en-GB" sz="2400" b="1" dirty="0" smtClean="0">
                <a:solidFill>
                  <a:schemeClr val="tx1"/>
                </a:solidFill>
                <a:latin typeface="Times New Roman" pitchFamily="18" charset="0"/>
                <a:cs typeface="Times New Roman" pitchFamily="18" charset="0"/>
              </a:rPr>
              <a:t>1.2 Thực trạng của bản thân</a:t>
            </a:r>
            <a:r>
              <a:rPr lang="en-US" sz="2400" b="1"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
        <p:nvSpPr>
          <p:cNvPr id="22" name="Rounded Rectangle 21"/>
          <p:cNvSpPr/>
          <p:nvPr/>
        </p:nvSpPr>
        <p:spPr>
          <a:xfrm>
            <a:off x="304800" y="1447800"/>
            <a:ext cx="8478902" cy="495300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 name="TextBox 2"/>
          <p:cNvSpPr txBox="1"/>
          <p:nvPr/>
        </p:nvSpPr>
        <p:spPr>
          <a:xfrm>
            <a:off x="304800" y="1524000"/>
            <a:ext cx="8382000" cy="5170646"/>
          </a:xfrm>
          <a:prstGeom prst="rect">
            <a:avLst/>
          </a:prstGeom>
          <a:noFill/>
        </p:spPr>
        <p:txBody>
          <a:bodyPr wrap="square" rtlCol="0">
            <a:spAutoFit/>
          </a:bodyPr>
          <a:lstStyle/>
          <a:p>
            <a:pPr algn="just"/>
            <a:r>
              <a:rPr lang="en-US" sz="3000" smtClean="0">
                <a:latin typeface="Times New Roman" panose="02020603050405020304" pitchFamily="18" charset="0"/>
                <a:cs typeface="Times New Roman" panose="02020603050405020304" pitchFamily="18" charset="0"/>
              </a:rPr>
              <a:t>- Qua </a:t>
            </a:r>
            <a:r>
              <a:rPr lang="en-US" sz="3000">
                <a:latin typeface="Times New Roman" panose="02020603050405020304" pitchFamily="18" charset="0"/>
                <a:cs typeface="Times New Roman" panose="02020603050405020304" pitchFamily="18" charset="0"/>
              </a:rPr>
              <a:t>các năm giảng dạy, tôi nhận thấy bộ môn Tin học là một bộ môn mới ở trường Tiểu học, phụ huynh học sinh hầu như coi Tin học chỉ là môn học tự chọn và chưa được quan tâm đến vì nhiều lí do khách quan</a:t>
            </a:r>
            <a:r>
              <a:rPr lang="en-US" sz="3000" smtClean="0">
                <a:latin typeface="Times New Roman" panose="02020603050405020304" pitchFamily="18" charset="0"/>
                <a:cs typeface="Times New Roman" panose="02020603050405020304" pitchFamily="18" charset="0"/>
              </a:rPr>
              <a:t>.</a:t>
            </a:r>
          </a:p>
          <a:p>
            <a:pPr algn="just"/>
            <a:r>
              <a:rPr lang="en-US" sz="3000" smtClean="0">
                <a:latin typeface="Times New Roman" panose="02020603050405020304" pitchFamily="18" charset="0"/>
                <a:cs typeface="Times New Roman" panose="02020603050405020304" pitchFamily="18" charset="0"/>
              </a:rPr>
              <a:t>- Năm </a:t>
            </a:r>
            <a:r>
              <a:rPr lang="en-US" sz="3000">
                <a:latin typeface="Times New Roman" panose="02020603050405020304" pitchFamily="18" charset="0"/>
                <a:cs typeface="Times New Roman" panose="02020603050405020304" pitchFamily="18" charset="0"/>
              </a:rPr>
              <a:t>học 2022-2023</a:t>
            </a:r>
            <a:r>
              <a:rPr lang="en-US" sz="3000" smtClean="0">
                <a:latin typeface="Times New Roman" panose="02020603050405020304" pitchFamily="18" charset="0"/>
                <a:cs typeface="Times New Roman" panose="02020603050405020304" pitchFamily="18" charset="0"/>
              </a:rPr>
              <a:t>, các khối 3,4,5 được học Tin học và </a:t>
            </a:r>
            <a:r>
              <a:rPr lang="en-US" sz="3000">
                <a:latin typeface="Times New Roman" panose="02020603050405020304" pitchFamily="18" charset="0"/>
                <a:cs typeface="Times New Roman" panose="02020603050405020304" pitchFamily="18" charset="0"/>
              </a:rPr>
              <a:t>100% học sinh lớp </a:t>
            </a:r>
            <a:r>
              <a:rPr lang="en-GB" sz="3000">
                <a:latin typeface="Times New Roman" panose="02020603050405020304" pitchFamily="18" charset="0"/>
                <a:cs typeface="Times New Roman" panose="02020603050405020304" pitchFamily="18" charset="0"/>
              </a:rPr>
              <a:t>4 được học tin</a:t>
            </a:r>
            <a:r>
              <a:rPr lang="en-US" sz="3000">
                <a:latin typeface="Times New Roman" panose="02020603050405020304" pitchFamily="18" charset="0"/>
                <a:cs typeface="Times New Roman" panose="02020603050405020304" pitchFamily="18" charset="0"/>
              </a:rPr>
              <a:t>, với 4 chủ đề: </a:t>
            </a:r>
            <a:r>
              <a:rPr lang="pt-BR" sz="3000">
                <a:latin typeface="Times New Roman" panose="02020603050405020304" pitchFamily="18" charset="0"/>
                <a:cs typeface="Times New Roman" panose="02020603050405020304" pitchFamily="18" charset="0"/>
              </a:rPr>
              <a:t>Chủ đề 1: Microsoft Word; Chủ đề 2: Powerpoint; Chủ đề 3: Excel; Chủ đề 4: Học nhạc cùng Encore.</a:t>
            </a:r>
            <a:endParaRPr lang="en-US" sz="3000">
              <a:latin typeface="Times New Roman" panose="02020603050405020304" pitchFamily="18" charset="0"/>
              <a:cs typeface="Times New Roman" panose="02020603050405020304" pitchFamily="18" charset="0"/>
            </a:endParaRPr>
          </a:p>
          <a:p>
            <a:pPr algn="just"/>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61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57200" y="304800"/>
            <a:ext cx="6858000" cy="685800"/>
          </a:xfrm>
          <a:prstGeom prst="roundRect">
            <a:avLst/>
          </a:prstGeom>
          <a:solidFill>
            <a:srgbClr val="B8F9A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111250">
              <a:spcBef>
                <a:spcPts val="200"/>
              </a:spcBef>
              <a:spcAft>
                <a:spcPts val="200"/>
              </a:spcAft>
            </a:pPr>
            <a:r>
              <a:rPr lang="en-GB" sz="2400" b="1" smtClean="0">
                <a:solidFill>
                  <a:schemeClr val="tx1"/>
                </a:solidFill>
                <a:latin typeface="Times New Roman" pitchFamily="18" charset="0"/>
                <a:cs typeface="Times New Roman" pitchFamily="18" charset="0"/>
              </a:rPr>
              <a:t>1. </a:t>
            </a:r>
            <a:r>
              <a:rPr lang="en-GB" sz="2400" b="1" err="1" smtClean="0">
                <a:solidFill>
                  <a:schemeClr val="tx1"/>
                </a:solidFill>
                <a:latin typeface="Times New Roman" pitchFamily="18" charset="0"/>
                <a:cs typeface="Times New Roman" pitchFamily="18" charset="0"/>
              </a:rPr>
              <a:t>Thực</a:t>
            </a:r>
            <a:r>
              <a:rPr lang="en-GB" sz="2400" b="1" smtClean="0">
                <a:solidFill>
                  <a:schemeClr val="tx1"/>
                </a:solidFill>
                <a:latin typeface="Times New Roman" pitchFamily="18" charset="0"/>
                <a:cs typeface="Times New Roman" pitchFamily="18" charset="0"/>
              </a:rPr>
              <a:t> </a:t>
            </a:r>
            <a:r>
              <a:rPr lang="en-GB" sz="2400" b="1" err="1" smtClean="0">
                <a:solidFill>
                  <a:schemeClr val="tx1"/>
                </a:solidFill>
                <a:latin typeface="Times New Roman" pitchFamily="18" charset="0"/>
                <a:cs typeface="Times New Roman" pitchFamily="18" charset="0"/>
              </a:rPr>
              <a:t>trạng</a:t>
            </a:r>
            <a:r>
              <a:rPr lang="en-GB" sz="2400" b="1" smtClean="0">
                <a:solidFill>
                  <a:schemeClr val="tx1"/>
                </a:solidFill>
                <a:latin typeface="Times New Roman" pitchFamily="18" charset="0"/>
                <a:cs typeface="Times New Roman" pitchFamily="18" charset="0"/>
              </a:rPr>
              <a:t>:</a:t>
            </a:r>
          </a:p>
          <a:p>
            <a:pPr lvl="0" defTabSz="1111250">
              <a:spcBef>
                <a:spcPts val="200"/>
              </a:spcBef>
              <a:spcAft>
                <a:spcPts val="200"/>
              </a:spcAft>
            </a:pPr>
            <a:r>
              <a:rPr lang="en-GB" sz="2400" b="1" smtClean="0">
                <a:solidFill>
                  <a:schemeClr val="tx1"/>
                </a:solidFill>
                <a:latin typeface="Times New Roman" pitchFamily="18" charset="0"/>
                <a:cs typeface="Times New Roman" pitchFamily="18" charset="0"/>
              </a:rPr>
              <a:t>1.2 Thực trạng của bản thân</a:t>
            </a:r>
            <a:r>
              <a:rPr lang="en-US" sz="2400" b="1" smtClean="0">
                <a:solidFill>
                  <a:schemeClr val="tx1"/>
                </a:solidFill>
                <a:latin typeface="Times New Roman" pitchFamily="18" charset="0"/>
                <a:cs typeface="Times New Roman" pitchFamily="18" charset="0"/>
              </a:rPr>
              <a:t>:</a:t>
            </a:r>
            <a:endParaRPr lang="en-US" sz="2400">
              <a:solidFill>
                <a:schemeClr val="tx1"/>
              </a:solidFill>
              <a:latin typeface="Times New Roman" pitchFamily="18" charset="0"/>
              <a:cs typeface="Times New Roman" pitchFamily="18" charset="0"/>
            </a:endParaRPr>
          </a:p>
        </p:txBody>
      </p:sp>
      <p:sp>
        <p:nvSpPr>
          <p:cNvPr id="22" name="Rounded Rectangle 21"/>
          <p:cNvSpPr/>
          <p:nvPr/>
        </p:nvSpPr>
        <p:spPr>
          <a:xfrm>
            <a:off x="304800" y="1219200"/>
            <a:ext cx="8610600" cy="5486400"/>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 name="TextBox 2"/>
          <p:cNvSpPr txBox="1"/>
          <p:nvPr/>
        </p:nvSpPr>
        <p:spPr>
          <a:xfrm>
            <a:off x="304815" y="1371611"/>
            <a:ext cx="8512193" cy="5632311"/>
          </a:xfrm>
          <a:prstGeom prst="rect">
            <a:avLst/>
          </a:prstGeom>
          <a:noFill/>
        </p:spPr>
        <p:txBody>
          <a:bodyPr wrap="square" rtlCol="0">
            <a:spAutoFit/>
          </a:bodyPr>
          <a:lstStyle/>
          <a:p>
            <a:pPr algn="just"/>
            <a:r>
              <a:rPr lang="en-US"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    Và để học </a:t>
            </a:r>
            <a:r>
              <a:rPr lang="en-US" sz="3000">
                <a:latin typeface="Times New Roman" panose="02020603050405020304" pitchFamily="18" charset="0"/>
                <a:cs typeface="Times New Roman" panose="02020603050405020304" pitchFamily="18" charset="0"/>
              </a:rPr>
              <a:t>sinh được hình thành, phát triển được năng lực tin học với năm thành phần năng lực sau đây:</a:t>
            </a:r>
          </a:p>
          <a:p>
            <a:pPr lvl="0" algn="just"/>
            <a:r>
              <a:rPr lang="en-US" sz="3000" smtClean="0">
                <a:latin typeface="Times New Roman" panose="02020603050405020304" pitchFamily="18" charset="0"/>
                <a:cs typeface="Times New Roman" panose="02020603050405020304" pitchFamily="18" charset="0"/>
              </a:rPr>
              <a:t>- NLa</a:t>
            </a:r>
            <a:r>
              <a:rPr lang="en-US" sz="3000">
                <a:latin typeface="Times New Roman" panose="02020603050405020304" pitchFamily="18" charset="0"/>
                <a:cs typeface="Times New Roman" panose="02020603050405020304" pitchFamily="18" charset="0"/>
              </a:rPr>
              <a:t>: Sử dụng và quản lí các phương tiện công nghệ thông tin và truyền thông;</a:t>
            </a:r>
          </a:p>
          <a:p>
            <a:pPr lvl="0" algn="just"/>
            <a:r>
              <a:rPr lang="en-US" sz="3000" smtClean="0">
                <a:latin typeface="Times New Roman" panose="02020603050405020304" pitchFamily="18" charset="0"/>
                <a:cs typeface="Times New Roman" panose="02020603050405020304" pitchFamily="18" charset="0"/>
              </a:rPr>
              <a:t>- NLb</a:t>
            </a:r>
            <a:r>
              <a:rPr lang="en-US" sz="3000">
                <a:latin typeface="Times New Roman" panose="02020603050405020304" pitchFamily="18" charset="0"/>
                <a:cs typeface="Times New Roman" panose="02020603050405020304" pitchFamily="18" charset="0"/>
              </a:rPr>
              <a:t>: Ứng xử phù hợp trong môi trường số;</a:t>
            </a:r>
          </a:p>
          <a:p>
            <a:pPr lvl="0" algn="just"/>
            <a:r>
              <a:rPr lang="en-US" sz="3000" smtClean="0">
                <a:latin typeface="Times New Roman" panose="02020603050405020304" pitchFamily="18" charset="0"/>
                <a:cs typeface="Times New Roman" panose="02020603050405020304" pitchFamily="18" charset="0"/>
              </a:rPr>
              <a:t>- NLc</a:t>
            </a:r>
            <a:r>
              <a:rPr lang="en-US" sz="3000">
                <a:latin typeface="Times New Roman" panose="02020603050405020304" pitchFamily="18" charset="0"/>
                <a:cs typeface="Times New Roman" panose="02020603050405020304" pitchFamily="18" charset="0"/>
              </a:rPr>
              <a:t>: Giải quyết vấn đề với sự hỗ trợ của công nghệ thông tin và truyền thông;</a:t>
            </a:r>
          </a:p>
          <a:p>
            <a:pPr lvl="0" algn="just"/>
            <a:r>
              <a:rPr lang="en-US" sz="3000" smtClean="0">
                <a:latin typeface="Times New Roman" panose="02020603050405020304" pitchFamily="18" charset="0"/>
                <a:cs typeface="Times New Roman" panose="02020603050405020304" pitchFamily="18" charset="0"/>
              </a:rPr>
              <a:t>- NLd</a:t>
            </a:r>
            <a:r>
              <a:rPr lang="en-US" sz="3000">
                <a:latin typeface="Times New Roman" panose="02020603050405020304" pitchFamily="18" charset="0"/>
                <a:cs typeface="Times New Roman" panose="02020603050405020304" pitchFamily="18" charset="0"/>
              </a:rPr>
              <a:t>: Ứng dụng công nghệ thông tin và truyền thông trong học và tự học;</a:t>
            </a:r>
          </a:p>
          <a:p>
            <a:pPr lvl="0" algn="just"/>
            <a:r>
              <a:rPr lang="en-US" sz="3000" smtClean="0">
                <a:latin typeface="Times New Roman" panose="02020603050405020304" pitchFamily="18" charset="0"/>
                <a:cs typeface="Times New Roman" panose="02020603050405020304" pitchFamily="18" charset="0"/>
              </a:rPr>
              <a:t>- NLe</a:t>
            </a:r>
            <a:r>
              <a:rPr lang="en-US" sz="3000">
                <a:latin typeface="Times New Roman" panose="02020603050405020304" pitchFamily="18" charset="0"/>
                <a:cs typeface="Times New Roman" panose="02020603050405020304" pitchFamily="18" charset="0"/>
              </a:rPr>
              <a:t>: Hợp tác trong môi trường số.</a:t>
            </a:r>
          </a:p>
          <a:p>
            <a:pPr algn="just"/>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91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792</TotalTime>
  <Words>2994</Words>
  <Application>Microsoft Office PowerPoint</Application>
  <PresentationFormat>On-screen Show (4:3)</PresentationFormat>
  <Paragraphs>240</Paragraphs>
  <Slides>40</Slides>
  <Notes>34</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HUYỆN TAM DƯƠNG TRƯỜNG TIỂU HỌC KIM LONG</dc:title>
  <dc:creator>ThienIT</dc:creator>
  <cp:lastModifiedBy>DELL</cp:lastModifiedBy>
  <cp:revision>374</cp:revision>
  <dcterms:created xsi:type="dcterms:W3CDTF">2021-03-15T13:35:00Z</dcterms:created>
  <dcterms:modified xsi:type="dcterms:W3CDTF">2023-01-04T09:20:05Z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32283551BA4A48D4BDB47E2EA558BF4D</vt:lpwstr>
  </property>
  <property fmtid="{D5CDD505-2E9C-101B-9397-08002B2CF9AE}" pid="3" name="KSOProductBuildVer">
    <vt:lpwstr>1033-11.2.0.11341</vt:lpwstr>
  </property>
</Properties>
</file>