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330" r:id="rId2"/>
    <p:sldId id="359" r:id="rId3"/>
    <p:sldId id="343" r:id="rId4"/>
    <p:sldId id="268" r:id="rId5"/>
    <p:sldId id="272" r:id="rId6"/>
    <p:sldId id="360" r:id="rId7"/>
    <p:sldId id="356" r:id="rId8"/>
    <p:sldId id="285" r:id="rId9"/>
    <p:sldId id="289" r:id="rId10"/>
    <p:sldId id="361" r:id="rId11"/>
    <p:sldId id="291" r:id="rId12"/>
    <p:sldId id="294" r:id="rId13"/>
    <p:sldId id="292" r:id="rId14"/>
    <p:sldId id="276" r:id="rId15"/>
    <p:sldId id="282" r:id="rId16"/>
    <p:sldId id="342" r:id="rId17"/>
    <p:sldId id="278" r:id="rId18"/>
    <p:sldId id="353" r:id="rId19"/>
    <p:sldId id="354" r:id="rId20"/>
    <p:sldId id="358" r:id="rId21"/>
    <p:sldId id="313" r:id="rId22"/>
  </p:sldIdLst>
  <p:sldSz cx="11887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00FF"/>
    <a:srgbClr val="FF33CC"/>
    <a:srgbClr val="FF6600"/>
    <a:srgbClr val="808000"/>
    <a:srgbClr val="8000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2549" autoAdjust="0"/>
  </p:normalViewPr>
  <p:slideViewPr>
    <p:cSldViewPr>
      <p:cViewPr varScale="1">
        <p:scale>
          <a:sx n="63" d="100"/>
          <a:sy n="63" d="100"/>
        </p:scale>
        <p:origin x="-916" y="-5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EC87-0A08-438D-8283-913CF6962818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5968-C058-4C6E-952F-6CE2812F5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6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8827-2E14-424C-A998-75EF31A52F15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45B-A67D-479C-A17C-015D09BB8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8827-2E14-424C-A998-75EF31A52F15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45B-A67D-479C-A17C-015D09BB8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22238"/>
            <a:ext cx="9806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" y="1719263"/>
            <a:ext cx="525018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19263"/>
            <a:ext cx="525018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248400"/>
            <a:ext cx="277368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248400"/>
            <a:ext cx="376428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248400"/>
            <a:ext cx="2773680" cy="457200"/>
          </a:xfrm>
        </p:spPr>
        <p:txBody>
          <a:bodyPr/>
          <a:lstStyle>
            <a:lvl1pPr>
              <a:defRPr/>
            </a:lvl1pPr>
          </a:lstStyle>
          <a:p>
            <a:fld id="{831397D7-0EB3-4C48-8DB9-D797EFE05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76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D740-732A-4CCB-98A2-8A506BE4BEB3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5FB5-91DC-4C1E-94BE-11AD08788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7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B307-1FE3-499F-A090-65E55CA0F774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30AF-39CE-4292-8721-7B03160F6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448F-B71C-43A4-B279-F5C36BE07DA2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97E6-9691-4542-AF36-42A4F9822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BFE7-E771-49E2-A150-74033C84A44E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721E-CB14-4463-BF67-E154457A9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38E1-DB8C-410A-993E-6916BAE8C2B6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7F23-2D22-4494-B441-39A8DD102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48F-F021-4FB2-8158-1265801182D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F531-9B1E-42FC-A464-56368897D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6C4-8BE2-4023-B7A0-BC640CE0045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2C-6C60-49BB-95D0-5AC1A2790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9F4-8DAC-4AE5-8ACB-53CBADF31D3D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A7C-53A7-46EC-AEBC-159C2DB1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8827-2E14-424C-A998-75EF31A52F15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045B-A67D-479C-A17C-015D09BB8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60722" y="1154291"/>
            <a:ext cx="10087557" cy="7572586"/>
          </a:xfrm>
          <a:prstGeom prst="rect">
            <a:avLst/>
          </a:prstGeom>
          <a:noFill/>
        </p:spPr>
        <p:txBody>
          <a:bodyPr spcFirstLastPara="1" lIns="104760" tIns="52380" rIns="104760" bIns="52380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5 - </a:t>
            </a: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TUẦN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14 - </a:t>
            </a: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69732" y="127001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78741" y="5923845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30016" y="3135758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13217" y="3355891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849" y="5777089"/>
            <a:ext cx="252922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78062" y="5578359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21449" y="146875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458838" y="5389603"/>
            <a:ext cx="1094553" cy="17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73267" y="-117551"/>
            <a:ext cx="1093023" cy="17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ộp_Văn_Bản 3">
            <a:extLst>
              <a:ext uri="{FF2B5EF4-FFF2-40B4-BE49-F238E27FC236}">
                <a16:creationId xmlns="" xmlns:a16="http://schemas.microsoft.com/office/drawing/2014/main" id="{AC89C253-5220-4D04-8CC2-DBF319029C15}"/>
              </a:ext>
            </a:extLst>
          </p:cNvPr>
          <p:cNvSpPr txBox="1"/>
          <p:nvPr/>
        </p:nvSpPr>
        <p:spPr>
          <a:xfrm>
            <a:off x="149981" y="4391561"/>
            <a:ext cx="11678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08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48" y="-27930"/>
            <a:ext cx="8837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I.Nhận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532097"/>
            <a:ext cx="116573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chi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SGK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140, 141).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789359"/>
            <a:ext cx="7237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33663" y="3352800"/>
            <a:ext cx="1165735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 descr="Canvas"/>
          <p:cNvSpPr>
            <a:spLocks noChangeArrowheads="1"/>
          </p:cNvSpPr>
          <p:nvPr/>
        </p:nvSpPr>
        <p:spPr bwMode="auto">
          <a:xfrm>
            <a:off x="4706753" y="2346157"/>
            <a:ext cx="2511192" cy="178665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67860" y="1796755"/>
            <a:ext cx="3277296" cy="7694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088009" y="1252399"/>
            <a:ext cx="3277297" cy="7694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457503" y="2752360"/>
            <a:ext cx="3277297" cy="1446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852487" y="4914381"/>
            <a:ext cx="3662030" cy="1446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74688" y="4575827"/>
            <a:ext cx="5709483" cy="1446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kiến,kết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871250" y="2754574"/>
            <a:ext cx="22258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2605605">
            <a:off x="6796021" y="3911801"/>
            <a:ext cx="1452841" cy="707922"/>
          </a:xfrm>
          <a:prstGeom prst="rightArrow">
            <a:avLst>
              <a:gd name="adj1" fmla="val 50000"/>
              <a:gd name="adj2" fmla="val 27819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18186225">
            <a:off x="6526056" y="1975820"/>
            <a:ext cx="680415" cy="49204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 rot="7336184">
            <a:off x="5089519" y="4053661"/>
            <a:ext cx="616383" cy="49204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 rot="13281101">
            <a:off x="4062194" y="2506339"/>
            <a:ext cx="689304" cy="49204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 rot="21063002">
            <a:off x="7140273" y="2745589"/>
            <a:ext cx="1314404" cy="49204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7372" y="139833"/>
            <a:ext cx="11657428" cy="76944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  <p:bldP spid="55301" grpId="0" animBg="1"/>
      <p:bldP spid="55302" grpId="0" animBg="1"/>
      <p:bldP spid="55303" grpId="0" animBg="1"/>
      <p:bldP spid="55305" grpId="0"/>
      <p:bldP spid="55306" grpId="0" animBg="1"/>
      <p:bldP spid="55307" grpId="0" animBg="1"/>
      <p:bldP spid="55308" grpId="0" animBg="1"/>
      <p:bldP spid="55310" grpId="0" animBg="1"/>
      <p:bldP spid="55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0" y="1213733"/>
            <a:ext cx="11506199" cy="29718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FF"/>
                    </a:gs>
                    <a:gs pos="100000">
                      <a:srgbClr val="FF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5474BFC-AB02-4705-B82D-5A8EB1217A14}"/>
              </a:ext>
            </a:extLst>
          </p:cNvPr>
          <p:cNvSpPr txBox="1"/>
          <p:nvPr/>
        </p:nvSpPr>
        <p:spPr>
          <a:xfrm>
            <a:off x="285751" y="4074607"/>
            <a:ext cx="11353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biên bản thường gồm có những phần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B8A6DA85-D333-4F03-8FF4-CA0DA2DA2F6A}"/>
              </a:ext>
            </a:extLst>
          </p:cNvPr>
          <p:cNvSpPr txBox="1"/>
          <p:nvPr/>
        </p:nvSpPr>
        <p:spPr>
          <a:xfrm>
            <a:off x="609600" y="404483"/>
            <a:ext cx="8667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16259" y="31778"/>
            <a:ext cx="2492990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2.Nội dung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490996" y="3034716"/>
            <a:ext cx="1259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2400" y="2703255"/>
            <a:ext cx="3962400" cy="2554545"/>
          </a:xfrm>
          <a:prstGeom prst="rect">
            <a:avLst/>
          </a:prstGeom>
          <a:solidFill>
            <a:srgbClr val="FFC0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216260" y="2717320"/>
            <a:ext cx="4732814" cy="2554545"/>
          </a:xfrm>
          <a:prstGeom prst="rect">
            <a:avLst/>
          </a:prstGeom>
          <a:solidFill>
            <a:srgbClr val="FFC0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gian,địa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buFontTx/>
              <a:buChar char="-"/>
            </a:pP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</a:t>
            </a:r>
          </a:p>
          <a:p>
            <a:pPr eaLnBrk="1" hangingPunct="1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-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273369" y="2709059"/>
            <a:ext cx="2461431" cy="2554545"/>
          </a:xfrm>
          <a:prstGeom prst="rect">
            <a:avLst/>
          </a:prstGeom>
          <a:solidFill>
            <a:srgbClr val="FFC0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133600" y="1128128"/>
            <a:ext cx="178125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565173" y="1245408"/>
            <a:ext cx="2478564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719035" y="1256824"/>
            <a:ext cx="297709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 rot="10800000">
            <a:off x="9869332" y="2060985"/>
            <a:ext cx="480093" cy="52981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10800000">
            <a:off x="5479505" y="2057400"/>
            <a:ext cx="443163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2214507" y="1970712"/>
            <a:ext cx="493128" cy="54388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3490996" y="953418"/>
            <a:ext cx="1723775" cy="14880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479507" y="864060"/>
            <a:ext cx="0" cy="28704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5734719" y="954505"/>
            <a:ext cx="1971425" cy="14772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5" grpId="0" animBg="1"/>
      <p:bldP spid="56336" grpId="0" animBg="1"/>
      <p:bldP spid="563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DC08213-A716-2565-F7C4-97085AD71508}"/>
              </a:ext>
            </a:extLst>
          </p:cNvPr>
          <p:cNvSpPr txBox="1"/>
          <p:nvPr/>
        </p:nvSpPr>
        <p:spPr>
          <a:xfrm>
            <a:off x="495300" y="1066800"/>
            <a:ext cx="10896600" cy="5632311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.Biên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i="0" u="none" strike="noStrike" kern="1200" baseline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vi-VN" sz="4000" b="1" i="0" u="none" strike="noStrike" kern="1200" baseline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biên bản thường gồm ba phần:</a:t>
            </a:r>
          </a:p>
          <a:p>
            <a:pPr rtl="0"/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0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0" i="0" u="none" strike="noStrike" kern="12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0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4000" b="0" i="0" u="none" strike="noStrike" kern="12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vi-VN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b="0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-Phần kết thúc ghi tên, chữ kí của những người có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B3E5ED6-A7F0-1088-C443-31DB98A9CC24}"/>
              </a:ext>
            </a:extLst>
          </p:cNvPr>
          <p:cNvSpPr txBox="1"/>
          <p:nvPr/>
        </p:nvSpPr>
        <p:spPr>
          <a:xfrm>
            <a:off x="4267200" y="210477"/>
            <a:ext cx="29718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40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0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0" i="0" u="none" strike="noStrike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29652" y="2438400"/>
            <a:ext cx="102311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525377" y="-2886"/>
            <a:ext cx="105998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Theo em những trường hợp nào dưới đây cần ghi biên bản? Vì sao?</a:t>
            </a: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617547" y="1265644"/>
            <a:ext cx="49773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Đại hội liên đội.</a:t>
            </a: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52411" y="1883187"/>
            <a:ext cx="113372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Họp lớp phổ biến kế hoạch tham quan một di tích lịch sử.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617547" y="3083516"/>
            <a:ext cx="488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Bàn giao tài sản.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571461" y="3690234"/>
            <a:ext cx="7932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525377" y="4389469"/>
            <a:ext cx="105998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Xử lí vi phạm pháp luật về giao thông</a:t>
            </a: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533361" y="5263044"/>
            <a:ext cx="99902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Xử lí việc xây dựng nhà trái phép.</a:t>
            </a: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4537871" y="6091718"/>
            <a:ext cx="58529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 -&gt;</a:t>
            </a:r>
          </a:p>
        </p:txBody>
      </p:sp>
      <p:pic>
        <p:nvPicPr>
          <p:cNvPr id="46137" name="Picture 57" descr="DSC_0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974813"/>
            <a:ext cx="1842333" cy="16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29652" y="2438400"/>
            <a:ext cx="102311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525377" y="-2886"/>
            <a:ext cx="1059982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617547" y="1325932"/>
            <a:ext cx="49773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52411" y="1983667"/>
            <a:ext cx="113372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617547" y="3204092"/>
            <a:ext cx="488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571461" y="3851002"/>
            <a:ext cx="7932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525377" y="4590429"/>
            <a:ext cx="105998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533361" y="5263044"/>
            <a:ext cx="99902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Xử lí việc xây dựng nhà trái phép.</a:t>
            </a:r>
          </a:p>
        </p:txBody>
      </p:sp>
    </p:spTree>
    <p:extLst>
      <p:ext uri="{BB962C8B-B14F-4D97-AF65-F5344CB8AC3E}">
        <p14:creationId xmlns:p14="http://schemas.microsoft.com/office/powerpoint/2010/main" val="7581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0" grpId="0"/>
      <p:bldP spid="46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75558" y="-41109"/>
            <a:ext cx="1143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đặt tên cho các biên bản cần lập ở bài tập 1.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2EF01C2E-DCD9-379A-EC02-3F491CD68E21}"/>
              </a:ext>
            </a:extLst>
          </p:cNvPr>
          <p:cNvSpPr txBox="1"/>
          <p:nvPr/>
        </p:nvSpPr>
        <p:spPr>
          <a:xfrm>
            <a:off x="375559" y="4914808"/>
            <a:ext cx="4044041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g- Xử lí việc 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nhà trái phép.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8020EC8-B31F-CAAB-158C-4C57EC2593FD}"/>
              </a:ext>
            </a:extLst>
          </p:cNvPr>
          <p:cNvSpPr txBox="1"/>
          <p:nvPr/>
        </p:nvSpPr>
        <p:spPr>
          <a:xfrm>
            <a:off x="394608" y="3086008"/>
            <a:ext cx="4253593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e-Xử lí vi phạm 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pháp luật về 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giao thông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854F9DC5-94E9-E9A0-3225-6C6A0224ACC0}"/>
              </a:ext>
            </a:extLst>
          </p:cNvPr>
          <p:cNvSpPr txBox="1"/>
          <p:nvPr/>
        </p:nvSpPr>
        <p:spPr>
          <a:xfrm>
            <a:off x="193148" y="2143027"/>
            <a:ext cx="485782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rtl="0"/>
            <a:r>
              <a:rPr lang="en-US" sz="4000" b="1" i="0" u="none" strike="noStrike" kern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c- Bàn giao tài sản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BAC9CD0B-9314-C3C9-00C3-F7365355C8A1}"/>
              </a:ext>
            </a:extLst>
          </p:cNvPr>
          <p:cNvSpPr txBox="1"/>
          <p:nvPr/>
        </p:nvSpPr>
        <p:spPr>
          <a:xfrm>
            <a:off x="242207" y="1200046"/>
            <a:ext cx="487687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a- Đại hội Liên đội.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09F27496-38BA-1BC4-E591-6A430A68A8CB}"/>
              </a:ext>
            </a:extLst>
          </p:cNvPr>
          <p:cNvSpPr txBox="1"/>
          <p:nvPr/>
        </p:nvSpPr>
        <p:spPr>
          <a:xfrm>
            <a:off x="5374536" y="1254005"/>
            <a:ext cx="639292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 Đại hội Liên đội.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3E9F9E56-6D13-8B8A-0501-E7925C25DB5F}"/>
              </a:ext>
            </a:extLst>
          </p:cNvPr>
          <p:cNvSpPr txBox="1"/>
          <p:nvPr/>
        </p:nvSpPr>
        <p:spPr>
          <a:xfrm>
            <a:off x="5434692" y="2173391"/>
            <a:ext cx="603885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 </a:t>
            </a:r>
            <a:r>
              <a:rPr lang="en-US" sz="40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giao tài sản.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C6FECC4E-435F-11CE-2FE4-C872CFFE4EDC}"/>
              </a:ext>
            </a:extLst>
          </p:cNvPr>
          <p:cNvSpPr txBox="1"/>
          <p:nvPr/>
        </p:nvSpPr>
        <p:spPr>
          <a:xfrm>
            <a:off x="5393586" y="3591369"/>
            <a:ext cx="590005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 xử lí vi phạm pháp luật về giao thông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5" name="Hộp Văn bản 41984">
            <a:extLst>
              <a:ext uri="{FF2B5EF4-FFF2-40B4-BE49-F238E27FC236}">
                <a16:creationId xmlns="" xmlns:a16="http://schemas.microsoft.com/office/drawing/2014/main" id="{8CD4B403-45C1-9DCF-6A86-E7C819AE5C84}"/>
              </a:ext>
            </a:extLst>
          </p:cNvPr>
          <p:cNvSpPr txBox="1"/>
          <p:nvPr/>
        </p:nvSpPr>
        <p:spPr>
          <a:xfrm>
            <a:off x="5374536" y="5222584"/>
            <a:ext cx="603885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 xử lí việc xây dựng nhà trái phép.</a:t>
            </a:r>
          </a:p>
        </p:txBody>
      </p:sp>
      <p:cxnSp>
        <p:nvCxnSpPr>
          <p:cNvPr id="42003" name="Đường kết nối Mũi tên Thẳng 42002">
            <a:extLst>
              <a:ext uri="{FF2B5EF4-FFF2-40B4-BE49-F238E27FC236}">
                <a16:creationId xmlns="" xmlns:a16="http://schemas.microsoft.com/office/drawing/2014/main" id="{697AA343-9D1C-79BA-B480-135DDDB5775D}"/>
              </a:ext>
            </a:extLst>
          </p:cNvPr>
          <p:cNvCxnSpPr/>
          <p:nvPr/>
        </p:nvCxnSpPr>
        <p:spPr>
          <a:xfrm>
            <a:off x="5109467" y="1524000"/>
            <a:ext cx="4572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09" name="Đường kết nối Mũi tên Thẳng 42008">
            <a:extLst>
              <a:ext uri="{FF2B5EF4-FFF2-40B4-BE49-F238E27FC236}">
                <a16:creationId xmlns="" xmlns:a16="http://schemas.microsoft.com/office/drawing/2014/main" id="{5322D889-8C25-C27E-F6D8-71243F348B7C}"/>
              </a:ext>
            </a:extLst>
          </p:cNvPr>
          <p:cNvCxnSpPr/>
          <p:nvPr/>
        </p:nvCxnSpPr>
        <p:spPr>
          <a:xfrm>
            <a:off x="5007142" y="2590800"/>
            <a:ext cx="54864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10" name="Đường kết nối Mũi tên Thẳng 42009">
            <a:extLst>
              <a:ext uri="{FF2B5EF4-FFF2-40B4-BE49-F238E27FC236}">
                <a16:creationId xmlns="" xmlns:a16="http://schemas.microsoft.com/office/drawing/2014/main" id="{5D2CEA53-D38F-8150-0029-926906641B6D}"/>
              </a:ext>
            </a:extLst>
          </p:cNvPr>
          <p:cNvCxnSpPr/>
          <p:nvPr/>
        </p:nvCxnSpPr>
        <p:spPr>
          <a:xfrm>
            <a:off x="4604656" y="4038600"/>
            <a:ext cx="8926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11" name="Đường kết nối Mũi tên Thẳng 42010">
            <a:extLst>
              <a:ext uri="{FF2B5EF4-FFF2-40B4-BE49-F238E27FC236}">
                <a16:creationId xmlns="" xmlns:a16="http://schemas.microsoft.com/office/drawing/2014/main" id="{01418BE2-14D2-EB07-D97B-0215CBE743D9}"/>
              </a:ext>
            </a:extLst>
          </p:cNvPr>
          <p:cNvCxnSpPr/>
          <p:nvPr/>
        </p:nvCxnSpPr>
        <p:spPr>
          <a:xfrm>
            <a:off x="4542063" y="5867400"/>
            <a:ext cx="8926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419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9163050" y="5953125"/>
            <a:ext cx="2377440" cy="762000"/>
            <a:chOff x="3744" y="3600"/>
            <a:chExt cx="1536" cy="624"/>
          </a:xfrm>
        </p:grpSpPr>
        <p:sp>
          <p:nvSpPr>
            <p:cNvPr id="3092" name="Rectangle 3" descr="Alligator-01-june"/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Rectangle 4"/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0308432" y="5986464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10450830" y="600075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0401300" y="5957889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10382727" y="5970589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10382727" y="5964239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10450830" y="600075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10382727" y="601345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0407492" y="5967414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0426065" y="5972176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10432257" y="595630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10413683" y="598170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3196590" y="914400"/>
            <a:ext cx="2823210" cy="533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vi-VN" sz="3600" b="1" dirty="0" err="1" smtClean="0"/>
              <a:t>Biên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bản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là</a:t>
            </a:r>
            <a:r>
              <a:rPr lang="en-US" altLang="vi-VN" sz="3600" b="1" dirty="0" smtClean="0"/>
              <a:t>: </a:t>
            </a:r>
            <a:endParaRPr lang="en-US" altLang="vi-VN" sz="3600" b="1" dirty="0"/>
          </a:p>
        </p:txBody>
      </p:sp>
      <p:sp>
        <p:nvSpPr>
          <p:cNvPr id="177175" name="Rectangle 23" descr="50%"/>
          <p:cNvSpPr>
            <a:spLocks noChangeArrowheads="1"/>
          </p:cNvSpPr>
          <p:nvPr/>
        </p:nvSpPr>
        <p:spPr bwMode="auto">
          <a:xfrm>
            <a:off x="0" y="2590800"/>
            <a:ext cx="118872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 eaLnBrk="0" hangingPunct="0">
              <a:buAutoNum type="alphaLcPeriod"/>
            </a:pPr>
            <a:r>
              <a:rPr lang="en-US" altLang="vi-VN" sz="3600" dirty="0" err="1" smtClean="0">
                <a:solidFill>
                  <a:srgbClr val="7030A0"/>
                </a:solidFill>
              </a:rPr>
              <a:t>Văn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bản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ghi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lại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nội</a:t>
            </a:r>
            <a:r>
              <a:rPr lang="en-US" altLang="vi-VN" sz="3600" dirty="0">
                <a:solidFill>
                  <a:srgbClr val="7030A0"/>
                </a:solidFill>
              </a:rPr>
              <a:t> dung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buổi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liên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hoan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để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làm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bằng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chứng</a:t>
            </a:r>
            <a:r>
              <a:rPr lang="en-US" altLang="vi-VN" sz="3600" dirty="0" smtClean="0">
                <a:solidFill>
                  <a:srgbClr val="7030A0"/>
                </a:solidFill>
              </a:rPr>
              <a:t>.</a:t>
            </a:r>
          </a:p>
          <a:p>
            <a:pPr eaLnBrk="0" hangingPunct="0"/>
            <a:endParaRPr lang="en-US" altLang="vi-VN" sz="3600" dirty="0">
              <a:solidFill>
                <a:srgbClr val="7030A0"/>
              </a:solidFill>
            </a:endParaRPr>
          </a:p>
          <a:p>
            <a:pPr eaLnBrk="0" hangingPunct="0"/>
            <a:r>
              <a:rPr lang="en-US" altLang="vi-VN" sz="3600" dirty="0" smtClean="0">
                <a:solidFill>
                  <a:srgbClr val="7030A0"/>
                </a:solidFill>
              </a:rPr>
              <a:t>b. </a:t>
            </a:r>
            <a:r>
              <a:rPr lang="en-US" altLang="vi-VN" sz="3600" dirty="0" err="1">
                <a:solidFill>
                  <a:srgbClr val="7030A0"/>
                </a:solidFill>
              </a:rPr>
              <a:t>Văn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bản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ghi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lại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nội</a:t>
            </a:r>
            <a:r>
              <a:rPr lang="en-US" altLang="vi-VN" sz="3600" dirty="0">
                <a:solidFill>
                  <a:srgbClr val="7030A0"/>
                </a:solidFill>
              </a:rPr>
              <a:t> dung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buổi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văn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nghệ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hoặc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một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sự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việc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đã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diễn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ra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để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làm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bằng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chứng</a:t>
            </a:r>
            <a:r>
              <a:rPr lang="en-US" altLang="vi-VN" sz="3600" dirty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vi-VN" alt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3600" dirty="0" smtClean="0">
                <a:solidFill>
                  <a:srgbClr val="7030A0"/>
                </a:solidFill>
              </a:rPr>
              <a:t>. </a:t>
            </a:r>
            <a:r>
              <a:rPr lang="en-US" altLang="vi-VN" sz="3600" dirty="0" err="1">
                <a:solidFill>
                  <a:srgbClr val="7030A0"/>
                </a:solidFill>
              </a:rPr>
              <a:t>Văn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bản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ghi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lại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nội</a:t>
            </a:r>
            <a:r>
              <a:rPr lang="en-US" altLang="vi-VN" sz="3600" dirty="0">
                <a:solidFill>
                  <a:srgbClr val="7030A0"/>
                </a:solidFill>
              </a:rPr>
              <a:t> dung </a:t>
            </a:r>
            <a:r>
              <a:rPr lang="en-US" altLang="vi-VN" sz="3600" dirty="0" err="1">
                <a:solidFill>
                  <a:srgbClr val="7030A0"/>
                </a:solidFill>
              </a:rPr>
              <a:t>cuộc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họp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hoặc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một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sự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việc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đã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diễn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ra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để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làm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bằng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chứng</a:t>
            </a:r>
            <a:r>
              <a:rPr lang="en-US" altLang="vi-VN" sz="3600" dirty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3600" dirty="0" smtClean="0">
                <a:solidFill>
                  <a:srgbClr val="7030A0"/>
                </a:solidFill>
              </a:rPr>
              <a:t>d. </a:t>
            </a:r>
            <a:r>
              <a:rPr lang="en-US" altLang="vi-VN" sz="3600" dirty="0" err="1">
                <a:solidFill>
                  <a:srgbClr val="7030A0"/>
                </a:solidFill>
              </a:rPr>
              <a:t>Văn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bản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ghi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lại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nội</a:t>
            </a:r>
            <a:r>
              <a:rPr lang="en-US" altLang="vi-VN" sz="3600" dirty="0">
                <a:solidFill>
                  <a:srgbClr val="7030A0"/>
                </a:solidFill>
              </a:rPr>
              <a:t> dung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buổi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thảo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 smtClean="0">
                <a:solidFill>
                  <a:srgbClr val="7030A0"/>
                </a:solidFill>
              </a:rPr>
              <a:t>luận</a:t>
            </a:r>
            <a:r>
              <a:rPr lang="en-US" altLang="vi-VN" sz="3600" dirty="0" smtClean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hoặc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một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sự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việc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đã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diễn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ra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để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làm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bằng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chứng</a:t>
            </a:r>
            <a:r>
              <a:rPr lang="en-US" altLang="vi-VN" sz="3600" dirty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vi-VN" sz="3600" dirty="0">
              <a:solidFill>
                <a:srgbClr val="6600CC"/>
              </a:solidFill>
            </a:endParaRPr>
          </a:p>
        </p:txBody>
      </p:sp>
      <p:sp>
        <p:nvSpPr>
          <p:cNvPr id="3088" name="Rectangle 24" descr="50%"/>
          <p:cNvSpPr>
            <a:spLocks noChangeArrowheads="1"/>
          </p:cNvSpPr>
          <p:nvPr/>
        </p:nvSpPr>
        <p:spPr bwMode="auto">
          <a:xfrm>
            <a:off x="1386840" y="4191001"/>
            <a:ext cx="120729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endParaRPr lang="fr-FR" sz="2800" b="1"/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76200" y="3962400"/>
            <a:ext cx="11582400" cy="9906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Văn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bản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ghi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lại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nội</a:t>
            </a:r>
            <a:r>
              <a:rPr lang="en-US" altLang="vi-VN" sz="3600" dirty="0">
                <a:solidFill>
                  <a:srgbClr val="7030A0"/>
                </a:solidFill>
              </a:rPr>
              <a:t> dung </a:t>
            </a:r>
            <a:r>
              <a:rPr lang="en-US" altLang="vi-VN" sz="3600" dirty="0" err="1">
                <a:solidFill>
                  <a:srgbClr val="7030A0"/>
                </a:solidFill>
              </a:rPr>
              <a:t>cuộc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họp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hoặc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một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sự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việc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đã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diễn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ra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để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làm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bằng</a:t>
            </a:r>
            <a:r>
              <a:rPr lang="en-US" altLang="vi-VN" sz="3600" dirty="0">
                <a:solidFill>
                  <a:srgbClr val="7030A0"/>
                </a:solidFill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</a:rPr>
              <a:t>chứng</a:t>
            </a:r>
            <a:r>
              <a:rPr lang="en-US" altLang="vi-VN" sz="36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7183" name="AutoShape 31"/>
          <p:cNvSpPr>
            <a:spLocks noChangeArrowheads="1"/>
          </p:cNvSpPr>
          <p:nvPr/>
        </p:nvSpPr>
        <p:spPr bwMode="auto">
          <a:xfrm>
            <a:off x="685800" y="1374775"/>
            <a:ext cx="881634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 err="1">
                <a:latin typeface=".VnRevue" pitchFamily="34" charset="0"/>
              </a:rPr>
              <a:t>HÕt</a:t>
            </a:r>
            <a:r>
              <a:rPr lang="en-US" sz="4800" b="1" dirty="0">
                <a:latin typeface=".VnRevue" pitchFamily="34" charset="0"/>
              </a:rPr>
              <a:t> </a:t>
            </a:r>
            <a:r>
              <a:rPr lang="en-US" sz="4800" b="1" dirty="0" err="1">
                <a:latin typeface=".VnRevue" pitchFamily="34" charset="0"/>
              </a:rPr>
              <a:t>giê</a:t>
            </a:r>
            <a:endParaRPr lang="en-US" sz="4800" b="1" dirty="0">
              <a:latin typeface=".VnRevue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288699" y="0"/>
            <a:ext cx="84201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82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10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  <p:bldP spid="177158" grpId="1"/>
      <p:bldP spid="177159" grpId="0"/>
      <p:bldP spid="177159" grpId="1"/>
      <p:bldP spid="177160" grpId="0"/>
      <p:bldP spid="177160" grpId="1"/>
      <p:bldP spid="177161" grpId="0"/>
      <p:bldP spid="177161" grpId="1"/>
      <p:bldP spid="177162" grpId="0"/>
      <p:bldP spid="177162" grpId="1"/>
      <p:bldP spid="177163" grpId="0"/>
      <p:bldP spid="177163" grpId="1"/>
      <p:bldP spid="177164" grpId="0"/>
      <p:bldP spid="177164" grpId="1"/>
      <p:bldP spid="177165" grpId="0"/>
      <p:bldP spid="177165" grpId="1"/>
      <p:bldP spid="177166" grpId="0"/>
      <p:bldP spid="177166" grpId="1"/>
      <p:bldP spid="177167" grpId="0"/>
      <p:bldP spid="177167" grpId="1"/>
      <p:bldP spid="177171" grpId="0" animBg="1"/>
      <p:bldP spid="177175" grpId="0"/>
      <p:bldP spid="177181" grpId="0" animBg="1"/>
      <p:bldP spid="17718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9163050" y="5953125"/>
            <a:ext cx="2377440" cy="762000"/>
            <a:chOff x="3744" y="3600"/>
            <a:chExt cx="1536" cy="624"/>
          </a:xfrm>
        </p:grpSpPr>
        <p:sp>
          <p:nvSpPr>
            <p:cNvPr id="3092" name="Rectangle 3" descr="Alligator-01-june"/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Rectangle 4"/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0308432" y="5986464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10450830" y="600075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0401300" y="5957889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10382727" y="5970589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10382727" y="5964239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10450830" y="600075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10382727" y="601345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0407492" y="5967414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0426065" y="5972176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10432257" y="595630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10413683" y="5981701"/>
            <a:ext cx="10896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Garamond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Garamond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1977390" y="1447800"/>
            <a:ext cx="861441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vi-VN" sz="3600" dirty="0" err="1">
                <a:solidFill>
                  <a:srgbClr val="0000CC"/>
                </a:solidFill>
              </a:rPr>
              <a:t>Cấu</a:t>
            </a:r>
            <a:r>
              <a:rPr lang="en-US" altLang="vi-VN" sz="3600" dirty="0">
                <a:solidFill>
                  <a:srgbClr val="0000CC"/>
                </a:solidFill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</a:rPr>
              <a:t>trúc</a:t>
            </a:r>
            <a:r>
              <a:rPr lang="en-US" altLang="vi-VN" sz="3600" dirty="0">
                <a:solidFill>
                  <a:srgbClr val="0000CC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CC"/>
                </a:solidFill>
              </a:rPr>
              <a:t>biên</a:t>
            </a:r>
            <a:r>
              <a:rPr lang="en-US" altLang="vi-VN" sz="3600" dirty="0" smtClean="0">
                <a:solidFill>
                  <a:srgbClr val="0000CC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CC"/>
                </a:solidFill>
              </a:rPr>
              <a:t>bản</a:t>
            </a:r>
            <a:r>
              <a:rPr lang="en-US" altLang="vi-VN" sz="3600" dirty="0" smtClean="0">
                <a:solidFill>
                  <a:srgbClr val="0000CC"/>
                </a:solidFill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</a:rPr>
              <a:t>thường</a:t>
            </a:r>
            <a:r>
              <a:rPr lang="en-US" altLang="vi-VN" sz="3600" dirty="0">
                <a:solidFill>
                  <a:srgbClr val="0000CC"/>
                </a:solidFill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</a:rPr>
              <a:t>gồm</a:t>
            </a:r>
            <a:r>
              <a:rPr lang="en-US" altLang="vi-VN" sz="3600" dirty="0">
                <a:solidFill>
                  <a:srgbClr val="0000CC"/>
                </a:solidFill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</a:rPr>
              <a:t>mấy</a:t>
            </a:r>
            <a:r>
              <a:rPr lang="en-US" altLang="vi-VN" sz="3600" dirty="0">
                <a:solidFill>
                  <a:srgbClr val="0000CC"/>
                </a:solidFill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</a:rPr>
              <a:t>phần</a:t>
            </a:r>
            <a:r>
              <a:rPr lang="en-US" altLang="vi-VN" sz="3600" dirty="0">
                <a:solidFill>
                  <a:srgbClr val="0000CC"/>
                </a:solidFill>
              </a:rPr>
              <a:t>?</a:t>
            </a:r>
            <a:endParaRPr lang="en-US" altLang="vi-VN" sz="3600" dirty="0">
              <a:solidFill>
                <a:srgbClr val="00FF99"/>
              </a:solidFill>
            </a:endParaRPr>
          </a:p>
        </p:txBody>
      </p:sp>
      <p:sp>
        <p:nvSpPr>
          <p:cNvPr id="177175" name="Rectangle 23" descr="50%"/>
          <p:cNvSpPr>
            <a:spLocks noChangeArrowheads="1"/>
          </p:cNvSpPr>
          <p:nvPr/>
        </p:nvSpPr>
        <p:spPr bwMode="auto">
          <a:xfrm>
            <a:off x="910114" y="2547938"/>
            <a:ext cx="11175206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vi-VN" sz="3600" dirty="0">
                <a:solidFill>
                  <a:srgbClr val="0000CC"/>
                </a:solidFill>
              </a:rPr>
              <a:t>a. 1 </a:t>
            </a:r>
            <a:r>
              <a:rPr lang="en-US" altLang="vi-VN" sz="3600" dirty="0" err="1">
                <a:solidFill>
                  <a:srgbClr val="0000CC"/>
                </a:solidFill>
              </a:rPr>
              <a:t>phần</a:t>
            </a:r>
            <a:r>
              <a:rPr lang="en-US" altLang="vi-VN" sz="36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vi-VN" sz="3600" dirty="0" smtClean="0">
                <a:solidFill>
                  <a:srgbClr val="0000CC"/>
                </a:solidFill>
              </a:rPr>
              <a:t>b. 2 </a:t>
            </a:r>
            <a:r>
              <a:rPr lang="en-US" altLang="vi-VN" sz="3600" dirty="0" err="1">
                <a:solidFill>
                  <a:srgbClr val="0000CC"/>
                </a:solidFill>
              </a:rPr>
              <a:t>phần</a:t>
            </a:r>
            <a:r>
              <a:rPr lang="en-US" altLang="vi-VN" sz="3600" dirty="0">
                <a:solidFill>
                  <a:srgbClr val="0000CC"/>
                </a:solidFill>
              </a:rPr>
              <a:t>.</a:t>
            </a:r>
          </a:p>
          <a:p>
            <a:pPr marL="514350" indent="-514350" eaLnBrk="1" hangingPunct="1">
              <a:buFontTx/>
              <a:buAutoNum type="alphaLcPeriod" startAt="2"/>
              <a:defRPr/>
            </a:pP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vi-VN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3600" dirty="0" smtClean="0">
                <a:solidFill>
                  <a:srgbClr val="0000CC"/>
                </a:solidFill>
              </a:rPr>
              <a:t>. 3 </a:t>
            </a:r>
            <a:r>
              <a:rPr lang="en-US" altLang="vi-VN" sz="3600" dirty="0" err="1">
                <a:solidFill>
                  <a:srgbClr val="0000CC"/>
                </a:solidFill>
              </a:rPr>
              <a:t>phần</a:t>
            </a:r>
            <a:r>
              <a:rPr lang="en-US" altLang="vi-VN" sz="3600" dirty="0" smtClean="0">
                <a:solidFill>
                  <a:srgbClr val="0000CC"/>
                </a:solidFill>
              </a:rPr>
              <a:t>.</a:t>
            </a:r>
          </a:p>
          <a:p>
            <a:pPr eaLnBrk="0" hangingPunct="0"/>
            <a:endParaRPr lang="en-US" altLang="vi-VN" sz="3600" dirty="0">
              <a:solidFill>
                <a:srgbClr val="0000CC"/>
              </a:solidFill>
            </a:endParaRPr>
          </a:p>
          <a:p>
            <a:pPr eaLnBrk="0" hangingPunct="0"/>
            <a:r>
              <a:rPr lang="en-US" altLang="vi-VN" sz="3600" dirty="0" smtClean="0">
                <a:solidFill>
                  <a:srgbClr val="0000CC"/>
                </a:solidFill>
              </a:rPr>
              <a:t>d. </a:t>
            </a:r>
            <a:r>
              <a:rPr lang="en-US" altLang="vi-VN" sz="3600" dirty="0">
                <a:solidFill>
                  <a:srgbClr val="0000CC"/>
                </a:solidFill>
              </a:rPr>
              <a:t>4</a:t>
            </a:r>
            <a:r>
              <a:rPr lang="en-US" altLang="vi-VN" sz="3600" dirty="0" smtClean="0">
                <a:solidFill>
                  <a:srgbClr val="0000CC"/>
                </a:solidFill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</a:rPr>
              <a:t>phần</a:t>
            </a:r>
            <a:r>
              <a:rPr lang="en-US" altLang="vi-VN" sz="3600" dirty="0">
                <a:solidFill>
                  <a:srgbClr val="0000CC"/>
                </a:solidFill>
              </a:rPr>
              <a:t>.</a:t>
            </a:r>
          </a:p>
          <a:p>
            <a:pPr eaLnBrk="0" hangingPunct="0"/>
            <a:endParaRPr lang="en-US" altLang="vi-VN" sz="3600" dirty="0">
              <a:solidFill>
                <a:srgbClr val="0000CC"/>
              </a:solidFill>
            </a:endParaRPr>
          </a:p>
        </p:txBody>
      </p:sp>
      <p:sp>
        <p:nvSpPr>
          <p:cNvPr id="3088" name="Rectangle 24" descr="50%"/>
          <p:cNvSpPr>
            <a:spLocks noChangeArrowheads="1"/>
          </p:cNvSpPr>
          <p:nvPr/>
        </p:nvSpPr>
        <p:spPr bwMode="auto">
          <a:xfrm>
            <a:off x="1386840" y="4191001"/>
            <a:ext cx="120729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endParaRPr lang="fr-FR" sz="2800" b="1"/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990600" y="4038600"/>
            <a:ext cx="2438400" cy="914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vi-VN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3 phần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83" name="AutoShape 31"/>
          <p:cNvSpPr>
            <a:spLocks noChangeArrowheads="1"/>
          </p:cNvSpPr>
          <p:nvPr/>
        </p:nvSpPr>
        <p:spPr bwMode="auto">
          <a:xfrm>
            <a:off x="2571920" y="1413926"/>
            <a:ext cx="881634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latin typeface=".VnRevue" pitchFamily="34" charset="0"/>
              </a:rPr>
              <a:t>HÕt giê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288699" y="0"/>
            <a:ext cx="84201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82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10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  <p:bldP spid="177158" grpId="1"/>
      <p:bldP spid="177159" grpId="0"/>
      <p:bldP spid="177159" grpId="1"/>
      <p:bldP spid="177160" grpId="0"/>
      <p:bldP spid="177160" grpId="1"/>
      <p:bldP spid="177161" grpId="0"/>
      <p:bldP spid="177161" grpId="1"/>
      <p:bldP spid="177162" grpId="0"/>
      <p:bldP spid="177162" grpId="1"/>
      <p:bldP spid="177163" grpId="0"/>
      <p:bldP spid="177163" grpId="1"/>
      <p:bldP spid="177164" grpId="0"/>
      <p:bldP spid="177164" grpId="1"/>
      <p:bldP spid="177165" grpId="0"/>
      <p:bldP spid="177165" grpId="1"/>
      <p:bldP spid="177166" grpId="0"/>
      <p:bldP spid="177166" grpId="1"/>
      <p:bldP spid="177167" grpId="0"/>
      <p:bldP spid="177167" grpId="1"/>
      <p:bldP spid="177171" grpId="0" animBg="1"/>
      <p:bldP spid="177175" grpId="0"/>
      <p:bldP spid="177181" grpId="0" animBg="1"/>
      <p:bldP spid="17718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519160" y="838200"/>
            <a:ext cx="30708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9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95300" y="5029200"/>
            <a:ext cx="9410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100" b="1">
                <a:solidFill>
                  <a:srgbClr val="000066"/>
                </a:solidFill>
                <a:latin typeface="Times New Roman" pitchFamily="18" charset="0"/>
              </a:rPr>
              <a:t>     </a:t>
            </a:r>
            <a:endParaRPr lang="en-US" sz="3000" b="1" u="sng">
              <a:latin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93420" y="5029200"/>
            <a:ext cx="111937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 b="1">
                <a:solidFill>
                  <a:schemeClr val="accent2"/>
                </a:solidFill>
                <a:latin typeface="Times New Roman" pitchFamily="18" charset="0"/>
              </a:rPr>
              <a:t>       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947160" y="533400"/>
            <a:ext cx="435864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Ô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bí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mật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6019800" y="1828800"/>
            <a:ext cx="4953000" cy="2286000"/>
          </a:xfrm>
          <a:prstGeom prst="cube">
            <a:avLst>
              <a:gd name="adj" fmla="val 25000"/>
            </a:avLst>
          </a:prstGeom>
          <a:solidFill>
            <a:srgbClr val="DA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dirty="0" err="1">
                <a:solidFill>
                  <a:srgbClr val="0000CC"/>
                </a:solidFill>
              </a:rPr>
              <a:t>Cấu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trúc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đơn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 smtClean="0">
                <a:solidFill>
                  <a:srgbClr val="0000CC"/>
                </a:solidFill>
              </a:rPr>
              <a:t>thường</a:t>
            </a:r>
            <a:endParaRPr lang="en-US" altLang="vi-VN" sz="3200" dirty="0" smtClean="0">
              <a:solidFill>
                <a:srgbClr val="0000CC"/>
              </a:solidFill>
            </a:endParaRPr>
          </a:p>
          <a:p>
            <a:pPr algn="ctr" eaLnBrk="0" hangingPunct="0"/>
            <a:r>
              <a:rPr lang="en-US" altLang="vi-VN" sz="3200" dirty="0" smtClean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gồm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mấy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phần</a:t>
            </a:r>
            <a:r>
              <a:rPr lang="en-US" altLang="vi-VN" sz="3200" dirty="0">
                <a:solidFill>
                  <a:srgbClr val="0000CC"/>
                </a:solidFill>
              </a:rPr>
              <a:t>?</a:t>
            </a:r>
            <a:endParaRPr lang="en-US" altLang="vi-VN" sz="3200" dirty="0">
              <a:solidFill>
                <a:srgbClr val="00FF99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958840" y="2418304"/>
            <a:ext cx="4404360" cy="1676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600" dirty="0" smtClean="0"/>
              <a:t> </a:t>
            </a:r>
            <a:endParaRPr lang="en-US" sz="15600" dirty="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411480" y="1524000"/>
            <a:ext cx="5151120" cy="2286000"/>
          </a:xfrm>
          <a:prstGeom prst="cube">
            <a:avLst>
              <a:gd name="adj" fmla="val 25000"/>
            </a:avLst>
          </a:prstGeom>
          <a:solidFill>
            <a:srgbClr val="DA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dirty="0" err="1">
                <a:solidFill>
                  <a:srgbClr val="0000CC"/>
                </a:solidFill>
              </a:rPr>
              <a:t>Phần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mở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đầu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 smtClean="0">
                <a:solidFill>
                  <a:srgbClr val="0000CC"/>
                </a:solidFill>
              </a:rPr>
              <a:t>đơn</a:t>
            </a:r>
            <a:endParaRPr lang="en-US" altLang="vi-VN" sz="3200" dirty="0" smtClean="0">
              <a:solidFill>
                <a:srgbClr val="0000CC"/>
              </a:solidFill>
            </a:endParaRPr>
          </a:p>
          <a:p>
            <a:pPr algn="ctr" eaLnBrk="0" hangingPunct="0"/>
            <a:r>
              <a:rPr lang="en-US" altLang="vi-VN" sz="3200" dirty="0" smtClean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ghi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những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gì</a:t>
            </a:r>
            <a:r>
              <a:rPr lang="en-US" altLang="vi-VN" sz="3200" dirty="0">
                <a:solidFill>
                  <a:srgbClr val="0000CC"/>
                </a:solidFill>
              </a:rPr>
              <a:t>?</a:t>
            </a:r>
            <a:endParaRPr lang="en-US" altLang="vi-VN" sz="3200" dirty="0">
              <a:solidFill>
                <a:srgbClr val="00FF99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57200" y="2133600"/>
            <a:ext cx="4457700" cy="1676400"/>
          </a:xfrm>
          <a:prstGeom prst="rect">
            <a:avLst/>
          </a:prstGeom>
          <a:solidFill>
            <a:srgbClr val="99FF66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5600" dirty="0">
              <a:solidFill>
                <a:srgbClr val="0000FF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267143" y="1866901"/>
            <a:ext cx="239807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 b="1" i="1">
              <a:latin typeface="Times New Roman" pitchFamily="18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3276600" y="4419600"/>
            <a:ext cx="4953000" cy="2286000"/>
          </a:xfrm>
          <a:prstGeom prst="cube">
            <a:avLst>
              <a:gd name="adj" fmla="val 25000"/>
            </a:avLst>
          </a:prstGeom>
          <a:solidFill>
            <a:srgbClr val="DA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dirty="0" err="1">
                <a:solidFill>
                  <a:srgbClr val="0000CC"/>
                </a:solidFill>
              </a:rPr>
              <a:t>Phần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kết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thúc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đơn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endParaRPr lang="en-US" altLang="vi-VN" sz="3200" dirty="0" smtClean="0">
              <a:solidFill>
                <a:srgbClr val="0000CC"/>
              </a:solidFill>
            </a:endParaRPr>
          </a:p>
          <a:p>
            <a:pPr algn="ctr" eaLnBrk="0" hangingPunct="0"/>
            <a:r>
              <a:rPr lang="en-US" altLang="vi-VN" sz="3200" dirty="0" err="1" smtClean="0">
                <a:solidFill>
                  <a:srgbClr val="0000CC"/>
                </a:solidFill>
              </a:rPr>
              <a:t>ghi</a:t>
            </a:r>
            <a:r>
              <a:rPr lang="en-US" altLang="vi-VN" sz="3200" dirty="0" smtClean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những</a:t>
            </a:r>
            <a:r>
              <a:rPr lang="en-US" altLang="vi-VN" sz="3200" dirty="0">
                <a:solidFill>
                  <a:srgbClr val="0000CC"/>
                </a:solidFill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</a:rPr>
              <a:t>gì</a:t>
            </a:r>
            <a:r>
              <a:rPr lang="en-US" altLang="vi-VN" sz="3200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200400" y="5029200"/>
            <a:ext cx="44577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5600" dirty="0">
              <a:solidFill>
                <a:srgbClr val="0000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37560" y="3124200"/>
            <a:ext cx="6111240" cy="12954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trúc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đơn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 animBg="1"/>
      <p:bldP spid="29708" grpId="0" animBg="1"/>
      <p:bldP spid="29709" grpId="0" animBg="1"/>
      <p:bldP spid="18" grpId="0" animBg="1"/>
      <p:bldP spid="1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viết</a:t>
            </a:r>
            <a:r>
              <a:rPr lang="en-US" b="1" dirty="0" smtClean="0"/>
              <a:t> </a:t>
            </a:r>
            <a:r>
              <a:rPr lang="en-US" b="1" dirty="0" err="1" smtClean="0"/>
              <a:t>biên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lưu</a:t>
            </a:r>
            <a:r>
              <a:rPr lang="en-US" b="1" dirty="0" smtClean="0"/>
              <a:t> ý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12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Hat gao lang t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11734800" cy="6781800"/>
          </a:xfr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 rot="1096363">
            <a:off x="1600200" y="1981200"/>
            <a:ext cx="6124074" cy="40987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2463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2209800" y="1066800"/>
            <a:ext cx="669324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48" y="-27930"/>
            <a:ext cx="8837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I.Nhận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532097"/>
            <a:ext cx="116573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chi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SGK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140, 141).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789359"/>
            <a:ext cx="7237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58187" y="2964359"/>
            <a:ext cx="10114613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a. </a:t>
            </a:r>
            <a:r>
              <a:rPr lang="en-US" sz="44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Chi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5A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="" xmlns:a16="http://schemas.microsoft.com/office/drawing/2014/main" id="{5EB6B74C-B541-4315-8657-B98512C2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14" y="59104"/>
            <a:ext cx="10713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Chi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5A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biên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0" y="3705789"/>
            <a:ext cx="11811000" cy="2185214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254876" y="59104"/>
            <a:ext cx="1116198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5A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: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0" y="846562"/>
            <a:ext cx="11811000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Ý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6" grpId="0" animBg="1"/>
      <p:bldP spid="338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48" y="-27930"/>
            <a:ext cx="8837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I.Nhận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532097"/>
            <a:ext cx="116573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chi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SGK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140, 141).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789359"/>
            <a:ext cx="7237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14925" y="3276600"/>
            <a:ext cx="11657350" cy="212365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42660" y="0"/>
            <a:ext cx="584454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Giồng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Găng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ĐỘI THIẾU NIÊN TIỀN PHONG HỒ CHÍ MINH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5A4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BIÊN BẢN ĐẠI HỘI CHI ĐỘI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IV-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	1. Chi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2020 – 2021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2021 -2022 ……………………………………….......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. ......................................................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    .......................................................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en-US" altLang="en-US" b="1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........................................................</a:t>
            </a:r>
            <a:endParaRPr lang="vi-VN" alt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b="1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altLang="en-US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vi-VN" alt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TM. Ban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TM.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tịch</a:t>
            </a:r>
            <a:endParaRPr lang="en-US" alt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)                         </a:t>
            </a: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"/>
            <a:ext cx="5943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CỘNG HÒA XÃ HỘI CHỦ NGHĨA VIỆT NAM</a:t>
            </a:r>
          </a:p>
          <a:p>
            <a:pPr algn="ctr" eaLnBrk="1" hangingPunct="1"/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lập-Tự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do-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ĐƠN KIẾN NGHỊ</a:t>
            </a:r>
          </a:p>
          <a:p>
            <a:pPr algn="just" eaLnBrk="1" hangingPunct="1"/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000" b="1" i="1" dirty="0" smtClean="0">
                <a:latin typeface="Times New Roman" pitchFamily="18" charset="0"/>
                <a:cs typeface="Times New Roman" pitchFamily="18" charset="0"/>
              </a:rPr>
              <a:t>.......................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......................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.........................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khu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. Nay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943600" y="152400"/>
            <a:ext cx="0" cy="6019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90960" y="6705600"/>
            <a:ext cx="4953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68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0" y="65130"/>
            <a:ext cx="116052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30104"/>
              </p:ext>
            </p:extLst>
          </p:nvPr>
        </p:nvGraphicFramePr>
        <p:xfrm>
          <a:off x="-15240" y="1905000"/>
          <a:ext cx="11902439" cy="4918350"/>
        </p:xfrm>
        <a:graphic>
          <a:graphicData uri="http://schemas.openxmlformats.org/drawingml/2006/table">
            <a:tbl>
              <a:tblPr/>
              <a:tblGrid>
                <a:gridCol w="36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9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52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564" marR="62564" marT="31282" marB="31282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3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2564" marR="62564" marT="31282" marB="31282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4" marR="62564" marT="31282" marB="31282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846346" y="2622795"/>
            <a:ext cx="2506979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6240812" y="2622795"/>
            <a:ext cx="2764156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0" y="3330681"/>
            <a:ext cx="358665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3586656" y="3330681"/>
            <a:ext cx="828530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6" grpId="0" animBg="1" autoUpdateAnimBg="0"/>
      <p:bldP spid="49177" grpId="0" animBg="1" autoUpdateAnimBg="0"/>
      <p:bldP spid="49178" grpId="0"/>
      <p:bldP spid="49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9725"/>
              </p:ext>
            </p:extLst>
          </p:nvPr>
        </p:nvGraphicFramePr>
        <p:xfrm>
          <a:off x="228600" y="2352258"/>
          <a:ext cx="11429999" cy="427714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5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203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4" marR="62564" marT="31282" marB="31282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5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4" marR="62564" marT="31282" marB="31282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BBE0E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2564" marR="62564" marT="31282" marB="31282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BBE0E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006953" y="3828633"/>
            <a:ext cx="351527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103137" y="3718887"/>
            <a:ext cx="640079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587858" y="3059847"/>
            <a:ext cx="2353468" cy="7694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4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199231" y="3059847"/>
            <a:ext cx="2208609" cy="7694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213359" y="59472"/>
            <a:ext cx="1143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1" grpId="0"/>
      <p:bldP spid="53262" grpId="0" animBg="1"/>
      <p:bldP spid="5326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2405</TotalTime>
  <Words>1270</Words>
  <Application>Microsoft Office PowerPoint</Application>
  <PresentationFormat>Custom</PresentationFormat>
  <Paragraphs>194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Cấu trúc của một lá đơn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viết biên bản em cần lưu ý điều gì?</vt:lpstr>
      <vt:lpstr>PowerPoint Presentation</vt:lpstr>
    </vt:vector>
  </TitlesOfParts>
  <Company>TRUONG DINH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 MY</dc:creator>
  <cp:lastModifiedBy>NGÔ THỊ THÙY TRANG</cp:lastModifiedBy>
  <cp:revision>209</cp:revision>
  <cp:lastPrinted>1601-01-01T00:00:00Z</cp:lastPrinted>
  <dcterms:created xsi:type="dcterms:W3CDTF">2009-11-30T14:51:51Z</dcterms:created>
  <dcterms:modified xsi:type="dcterms:W3CDTF">2023-02-15T12:28:52Z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