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33"/>
  </p:notesMasterIdLst>
  <p:handoutMasterIdLst>
    <p:handoutMasterId r:id="rId34"/>
  </p:handoutMasterIdLst>
  <p:sldIdLst>
    <p:sldId id="256" r:id="rId4"/>
    <p:sldId id="339" r:id="rId5"/>
    <p:sldId id="343" r:id="rId6"/>
    <p:sldId id="345" r:id="rId7"/>
    <p:sldId id="347" r:id="rId8"/>
    <p:sldId id="313" r:id="rId9"/>
    <p:sldId id="300" r:id="rId10"/>
    <p:sldId id="336" r:id="rId11"/>
    <p:sldId id="341" r:id="rId12"/>
    <p:sldId id="326" r:id="rId13"/>
    <p:sldId id="314" r:id="rId14"/>
    <p:sldId id="319" r:id="rId15"/>
    <p:sldId id="318" r:id="rId16"/>
    <p:sldId id="324" r:id="rId17"/>
    <p:sldId id="337" r:id="rId18"/>
    <p:sldId id="350" r:id="rId19"/>
    <p:sldId id="325" r:id="rId20"/>
    <p:sldId id="327" r:id="rId21"/>
    <p:sldId id="323" r:id="rId22"/>
    <p:sldId id="322" r:id="rId23"/>
    <p:sldId id="321" r:id="rId24"/>
    <p:sldId id="320" r:id="rId25"/>
    <p:sldId id="351" r:id="rId26"/>
    <p:sldId id="328" r:id="rId27"/>
    <p:sldId id="333" r:id="rId28"/>
    <p:sldId id="332" r:id="rId29"/>
    <p:sldId id="335" r:id="rId30"/>
    <p:sldId id="330" r:id="rId31"/>
    <p:sldId id="349"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33CC"/>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81" d="100"/>
          <a:sy n="81" d="100"/>
        </p:scale>
        <p:origin x="-1502" y="-5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9.xml"/><Relationship Id="rId1"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34724-7B9A-46AA-BC5B-72D7CD763A81}" type="doc">
      <dgm:prSet loTypeId="urn:microsoft.com/office/officeart/2005/8/layout/arrow2" loCatId="process" qsTypeId="urn:microsoft.com/office/officeart/2005/8/quickstyle/3d1" qsCatId="3D" csTypeId="urn:microsoft.com/office/officeart/2005/8/colors/colorful5" csCatId="colorful" phldr="1"/>
      <dgm:spPr/>
    </dgm:pt>
    <dgm:pt modelId="{2F0F82B2-0187-454A-8CC7-8C0033EDC43C}">
      <dgm:prSet phldrT="[Text]" custT="1"/>
      <dgm:spPr/>
      <dgm:t>
        <a:bodyPr/>
        <a:lstStyle/>
        <a:p>
          <a:pPr algn="ctr">
            <a:spcBef>
              <a:spcPts val="600"/>
            </a:spcBef>
            <a:spcAft>
              <a:spcPts val="600"/>
            </a:spcAft>
          </a:pPr>
          <a:r>
            <a:rPr lang="vi-VN" sz="2000" b="1" dirty="0">
              <a:solidFill>
                <a:srgbClr val="FF0000"/>
              </a:solidFill>
              <a:latin typeface="+mj-lt"/>
            </a:rPr>
            <a:t>THỰC TRẠNG</a:t>
          </a:r>
        </a:p>
      </dgm:t>
    </dgm:pt>
    <dgm:pt modelId="{DB8CBF45-C5EF-4314-A32A-8AB7D9899843}" type="parTrans" cxnId="{DC85EF0F-8A1D-48F7-95C4-8B18B814D10E}">
      <dgm:prSet/>
      <dgm:spPr/>
      <dgm:t>
        <a:bodyPr/>
        <a:lstStyle/>
        <a:p>
          <a:endParaRPr lang="vi-VN"/>
        </a:p>
      </dgm:t>
    </dgm:pt>
    <dgm:pt modelId="{03E2029A-D35D-4671-8A91-1895C81CEBBB}" type="sibTrans" cxnId="{DC85EF0F-8A1D-48F7-95C4-8B18B814D10E}">
      <dgm:prSet/>
      <dgm:spPr/>
      <dgm:t>
        <a:bodyPr/>
        <a:lstStyle/>
        <a:p>
          <a:endParaRPr lang="vi-VN"/>
        </a:p>
      </dgm:t>
    </dgm:pt>
    <dgm:pt modelId="{262AE3FC-334A-417C-A975-61DD415114A9}">
      <dgm:prSet phldrT="[Text]" custT="1"/>
      <dgm:spPr/>
      <dgm:t>
        <a:bodyPr/>
        <a:lstStyle/>
        <a:p>
          <a:pPr algn="ctr">
            <a:spcBef>
              <a:spcPts val="600"/>
            </a:spcBef>
            <a:spcAft>
              <a:spcPts val="600"/>
            </a:spcAft>
          </a:pPr>
          <a:r>
            <a:rPr lang="vi-VN" sz="2000" b="1" i="0" dirty="0">
              <a:solidFill>
                <a:srgbClr val="FF0000"/>
              </a:solidFill>
              <a:latin typeface="+mj-lt"/>
            </a:rPr>
            <a:t>NGUYÊN NHÂN</a:t>
          </a:r>
        </a:p>
      </dgm:t>
    </dgm:pt>
    <dgm:pt modelId="{0B22449F-4D06-4E69-ACD9-0FA93339E990}" type="parTrans" cxnId="{B886F52A-12CA-44D9-A0DC-CE933B63ACB8}">
      <dgm:prSet/>
      <dgm:spPr/>
      <dgm:t>
        <a:bodyPr/>
        <a:lstStyle/>
        <a:p>
          <a:endParaRPr lang="vi-VN"/>
        </a:p>
      </dgm:t>
    </dgm:pt>
    <dgm:pt modelId="{9BC20040-D8A5-4A3A-A81A-256FB888E89F}" type="sibTrans" cxnId="{B886F52A-12CA-44D9-A0DC-CE933B63ACB8}">
      <dgm:prSet/>
      <dgm:spPr/>
      <dgm:t>
        <a:bodyPr/>
        <a:lstStyle/>
        <a:p>
          <a:endParaRPr lang="vi-VN"/>
        </a:p>
      </dgm:t>
    </dgm:pt>
    <dgm:pt modelId="{720063CD-42F8-49E4-AEEF-A50481E1147D}">
      <dgm:prSet phldrT="[Text]" custT="1"/>
      <dgm:spPr/>
      <dgm:t>
        <a:bodyPr/>
        <a:lstStyle/>
        <a:p>
          <a:pPr algn="ctr">
            <a:spcBef>
              <a:spcPts val="600"/>
            </a:spcBef>
            <a:spcAft>
              <a:spcPts val="600"/>
            </a:spcAft>
          </a:pPr>
          <a:r>
            <a:rPr lang="en-US" sz="2000" b="1" i="0" dirty="0">
              <a:solidFill>
                <a:srgbClr val="FF0000"/>
              </a:solidFill>
              <a:latin typeface="Times New Roman" pitchFamily="18" charset="0"/>
              <a:cs typeface="Times New Roman" pitchFamily="18" charset="0"/>
            </a:rPr>
            <a:t>BIỆN</a:t>
          </a:r>
          <a:r>
            <a:rPr lang="vi-VN" sz="2000" b="1" i="0" dirty="0">
              <a:solidFill>
                <a:srgbClr val="FF0000"/>
              </a:solidFill>
              <a:latin typeface="Times New Roman" pitchFamily="18" charset="0"/>
              <a:cs typeface="Times New Roman" pitchFamily="18" charset="0"/>
            </a:rPr>
            <a:t> </a:t>
          </a:r>
          <a:br>
            <a:rPr lang="vi-VN" sz="2000" b="1" i="0" dirty="0">
              <a:solidFill>
                <a:srgbClr val="FF0000"/>
              </a:solidFill>
              <a:latin typeface="Times New Roman" pitchFamily="18" charset="0"/>
              <a:cs typeface="Times New Roman" pitchFamily="18" charset="0"/>
            </a:rPr>
          </a:br>
          <a:r>
            <a:rPr lang="vi-VN" sz="2000" b="1" i="0" dirty="0">
              <a:solidFill>
                <a:srgbClr val="FF0000"/>
              </a:solidFill>
              <a:latin typeface="Times New Roman" pitchFamily="18" charset="0"/>
              <a:cs typeface="Times New Roman" pitchFamily="18" charset="0"/>
            </a:rPr>
            <a:t>PHÁP</a:t>
          </a:r>
        </a:p>
      </dgm:t>
    </dgm:pt>
    <dgm:pt modelId="{F43BAD1A-6749-4207-B085-F7A9FA489921}" type="parTrans" cxnId="{15C9162B-7536-4BA9-8BD3-866A29A78C0A}">
      <dgm:prSet/>
      <dgm:spPr/>
      <dgm:t>
        <a:bodyPr/>
        <a:lstStyle/>
        <a:p>
          <a:endParaRPr lang="vi-VN"/>
        </a:p>
      </dgm:t>
    </dgm:pt>
    <dgm:pt modelId="{E80AB1F0-DEB1-4ED9-BCAD-D1C783157F85}" type="sibTrans" cxnId="{15C9162B-7536-4BA9-8BD3-866A29A78C0A}">
      <dgm:prSet/>
      <dgm:spPr/>
      <dgm:t>
        <a:bodyPr/>
        <a:lstStyle/>
        <a:p>
          <a:endParaRPr lang="vi-VN"/>
        </a:p>
      </dgm:t>
    </dgm:pt>
    <dgm:pt modelId="{5DC01BD7-6F6C-4F3C-A9B1-07FAF043F050}">
      <dgm:prSet phldrT="[Text]" custT="1"/>
      <dgm:spPr/>
      <dgm:t>
        <a:bodyPr/>
        <a:lstStyle/>
        <a:p>
          <a:pPr>
            <a:spcBef>
              <a:spcPts val="600"/>
            </a:spcBef>
            <a:spcAft>
              <a:spcPts val="600"/>
            </a:spcAft>
          </a:pPr>
          <a:r>
            <a:rPr lang="vi-VN" sz="2000" b="1" dirty="0">
              <a:solidFill>
                <a:srgbClr val="FF0000"/>
              </a:solidFill>
              <a:latin typeface="+mj-lt"/>
            </a:rPr>
            <a:t>HIỆU </a:t>
          </a:r>
          <a:br>
            <a:rPr lang="vi-VN" sz="2000" b="1" dirty="0">
              <a:solidFill>
                <a:srgbClr val="FF0000"/>
              </a:solidFill>
              <a:latin typeface="+mj-lt"/>
            </a:rPr>
          </a:br>
          <a:r>
            <a:rPr lang="vi-VN" sz="2000" b="1" dirty="0">
              <a:solidFill>
                <a:srgbClr val="FF0000"/>
              </a:solidFill>
              <a:latin typeface="+mj-lt"/>
            </a:rPr>
            <a:t>QUẢ</a:t>
          </a:r>
        </a:p>
      </dgm:t>
    </dgm:pt>
    <dgm:pt modelId="{6CA2F08B-10DE-4609-844D-E0CDCFAA0F52}" type="sibTrans" cxnId="{9707C1D0-901C-4811-8E15-427B1816A8A3}">
      <dgm:prSet/>
      <dgm:spPr/>
      <dgm:t>
        <a:bodyPr/>
        <a:lstStyle/>
        <a:p>
          <a:endParaRPr lang="vi-VN"/>
        </a:p>
      </dgm:t>
    </dgm:pt>
    <dgm:pt modelId="{342B6C02-E487-41C2-A33F-F15894198512}" type="parTrans" cxnId="{9707C1D0-901C-4811-8E15-427B1816A8A3}">
      <dgm:prSet/>
      <dgm:spPr/>
      <dgm:t>
        <a:bodyPr/>
        <a:lstStyle/>
        <a:p>
          <a:endParaRPr lang="vi-VN"/>
        </a:p>
      </dgm:t>
    </dgm:pt>
    <dgm:pt modelId="{2CB5D730-483F-479B-AD06-7860CE1C9190}">
      <dgm:prSet phldrT="[Text]" custT="1"/>
      <dgm:spPr/>
      <dgm:t>
        <a:bodyPr/>
        <a:lstStyle/>
        <a:p>
          <a:pPr algn="ctr">
            <a:spcBef>
              <a:spcPts val="600"/>
            </a:spcBef>
            <a:spcAft>
              <a:spcPts val="600"/>
            </a:spcAft>
          </a:pPr>
          <a:r>
            <a:rPr lang="vi-VN" sz="2000" b="1" dirty="0">
              <a:solidFill>
                <a:srgbClr val="FF0000"/>
              </a:solidFill>
              <a:latin typeface="+mj-lt"/>
            </a:rPr>
            <a:t>KHẢ NĂNG </a:t>
          </a:r>
          <a:br>
            <a:rPr lang="vi-VN" sz="2000" b="1" dirty="0">
              <a:solidFill>
                <a:srgbClr val="FF0000"/>
              </a:solidFill>
              <a:latin typeface="+mj-lt"/>
            </a:rPr>
          </a:br>
          <a:r>
            <a:rPr lang="vi-VN" sz="2000" b="1" dirty="0">
              <a:solidFill>
                <a:srgbClr val="FF0000"/>
              </a:solidFill>
              <a:latin typeface="+mj-lt"/>
            </a:rPr>
            <a:t>ÁP DỤNG</a:t>
          </a:r>
        </a:p>
      </dgm:t>
    </dgm:pt>
    <dgm:pt modelId="{9A0A9A78-C9E5-4629-8EFF-F5CF40D46B9C}" type="parTrans" cxnId="{7BF840A8-85F3-4A4F-8A4A-B4431A27C9BB}">
      <dgm:prSet/>
      <dgm:spPr/>
      <dgm:t>
        <a:bodyPr/>
        <a:lstStyle/>
        <a:p>
          <a:endParaRPr lang="vi-VN"/>
        </a:p>
      </dgm:t>
    </dgm:pt>
    <dgm:pt modelId="{0266E0D3-F121-4BF6-990A-43F4948CD691}" type="sibTrans" cxnId="{7BF840A8-85F3-4A4F-8A4A-B4431A27C9BB}">
      <dgm:prSet/>
      <dgm:spPr/>
      <dgm:t>
        <a:bodyPr/>
        <a:lstStyle/>
        <a:p>
          <a:endParaRPr lang="vi-VN"/>
        </a:p>
      </dgm:t>
    </dgm:pt>
    <dgm:pt modelId="{0DFABEDC-1133-496C-9AF7-00903C778768}" type="pres">
      <dgm:prSet presAssocID="{26634724-7B9A-46AA-BC5B-72D7CD763A81}" presName="arrowDiagram" presStyleCnt="0">
        <dgm:presLayoutVars>
          <dgm:chMax val="5"/>
          <dgm:dir/>
          <dgm:resizeHandles val="exact"/>
        </dgm:presLayoutVars>
      </dgm:prSet>
      <dgm:spPr/>
    </dgm:pt>
    <dgm:pt modelId="{034A5505-7928-4836-BC1E-B35A53D56278}" type="pres">
      <dgm:prSet presAssocID="{26634724-7B9A-46AA-BC5B-72D7CD763A81}" presName="arrow" presStyleLbl="bgShp" presStyleIdx="0" presStyleCnt="1" custScaleY="91852" custLinFactNeighborX="3120" custLinFactNeighborY="3798"/>
      <dgm:spPr/>
    </dgm:pt>
    <dgm:pt modelId="{48EEFAE6-43E4-4623-8952-A5C717FF772D}" type="pres">
      <dgm:prSet presAssocID="{26634724-7B9A-46AA-BC5B-72D7CD763A81}" presName="arrowDiagram5" presStyleCnt="0"/>
      <dgm:spPr/>
    </dgm:pt>
    <dgm:pt modelId="{3DD1F750-CA44-4614-808C-8D9CA1E007F1}" type="pres">
      <dgm:prSet presAssocID="{2F0F82B2-0187-454A-8CC7-8C0033EDC43C}" presName="bullet5a" presStyleLbl="node1" presStyleIdx="0" presStyleCnt="5"/>
      <dgm:spPr/>
    </dgm:pt>
    <dgm:pt modelId="{8D7EC150-D8D7-44CF-81DE-FBC7083B25FC}" type="pres">
      <dgm:prSet presAssocID="{2F0F82B2-0187-454A-8CC7-8C0033EDC43C}" presName="textBox5a" presStyleLbl="revTx" presStyleIdx="0" presStyleCnt="5" custScaleY="71180" custLinFactNeighborX="-3611" custLinFactNeighborY="9414">
        <dgm:presLayoutVars>
          <dgm:bulletEnabled val="1"/>
        </dgm:presLayoutVars>
      </dgm:prSet>
      <dgm:spPr/>
      <dgm:t>
        <a:bodyPr/>
        <a:lstStyle/>
        <a:p>
          <a:endParaRPr lang="en-US"/>
        </a:p>
      </dgm:t>
    </dgm:pt>
    <dgm:pt modelId="{4FF51907-1CA8-4641-948C-CD79BD593ABE}" type="pres">
      <dgm:prSet presAssocID="{262AE3FC-334A-417C-A975-61DD415114A9}" presName="bullet5b" presStyleLbl="node1" presStyleIdx="1" presStyleCnt="5"/>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4C5AB19-BB97-4BD4-8C61-348EE552A712}" type="pres">
      <dgm:prSet presAssocID="{262AE3FC-334A-417C-A975-61DD415114A9}" presName="textBox5b" presStyleLbl="revTx" presStyleIdx="1" presStyleCnt="5" custFlipVert="0" custScaleY="36720" custLinFactNeighborX="-12608" custLinFactNeighborY="-5600">
        <dgm:presLayoutVars>
          <dgm:bulletEnabled val="1"/>
        </dgm:presLayoutVars>
      </dgm:prSet>
      <dgm:spPr/>
      <dgm:t>
        <a:bodyPr/>
        <a:lstStyle/>
        <a:p>
          <a:endParaRPr lang="en-US"/>
        </a:p>
      </dgm:t>
    </dgm:pt>
    <dgm:pt modelId="{4BEAE9AA-1FBF-4C84-9FD5-7EFC355BA708}" type="pres">
      <dgm:prSet presAssocID="{720063CD-42F8-49E4-AEEF-A50481E1147D}" presName="bullet5c" presStyleLbl="node1" presStyleIdx="2" presStyleCnt="5"/>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6CA8BA7-5145-4573-A6B0-5BCDFEE0C3FF}" type="pres">
      <dgm:prSet presAssocID="{720063CD-42F8-49E4-AEEF-A50481E1147D}" presName="textBox5c" presStyleLbl="revTx" presStyleIdx="2" presStyleCnt="5" custScaleY="23136" custLinFactNeighborX="-26039" custLinFactNeighborY="-20966">
        <dgm:presLayoutVars>
          <dgm:bulletEnabled val="1"/>
        </dgm:presLayoutVars>
      </dgm:prSet>
      <dgm:spPr/>
      <dgm:t>
        <a:bodyPr/>
        <a:lstStyle/>
        <a:p>
          <a:endParaRPr lang="en-US"/>
        </a:p>
      </dgm:t>
    </dgm:pt>
    <dgm:pt modelId="{0F1E9537-7BB8-4493-B0E6-6FBD822DECCD}" type="pres">
      <dgm:prSet presAssocID="{5DC01BD7-6F6C-4F3C-A9B1-07FAF043F050}" presName="bullet5d" presStyleLbl="node1" presStyleIdx="3" presStyleCnt="5"/>
      <dgm:spPr/>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FA0A311-7FB8-40E5-80C7-E72238BECD53}" type="pres">
      <dgm:prSet presAssocID="{5DC01BD7-6F6C-4F3C-A9B1-07FAF043F050}" presName="textBox5d" presStyleLbl="revTx" presStyleIdx="3" presStyleCnt="5" custFlipVert="0" custScaleY="27766" custLinFactNeighborX="-17112" custLinFactNeighborY="-14685">
        <dgm:presLayoutVars>
          <dgm:bulletEnabled val="1"/>
        </dgm:presLayoutVars>
      </dgm:prSet>
      <dgm:spPr/>
      <dgm:t>
        <a:bodyPr/>
        <a:lstStyle/>
        <a:p>
          <a:endParaRPr lang="en-US"/>
        </a:p>
      </dgm:t>
    </dgm:pt>
    <dgm:pt modelId="{D5518692-3103-43B2-86C4-387E43F51A7B}" type="pres">
      <dgm:prSet presAssocID="{2CB5D730-483F-479B-AD06-7860CE1C9190}" presName="bullet5e" presStyleLbl="node1" presStyleIdx="4" presStyleCnt="5" custLinFactNeighborY="-18595"/>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920994E-DDD8-4DF9-9A82-81F0EE19940D}" type="pres">
      <dgm:prSet presAssocID="{2CB5D730-483F-479B-AD06-7860CE1C9190}" presName="textBox5e" presStyleLbl="revTx" presStyleIdx="4" presStyleCnt="5" custFlipVert="0" custScaleX="162390" custScaleY="27252" custLinFactNeighborX="-43375" custLinFactNeighborY="-10994">
        <dgm:presLayoutVars>
          <dgm:bulletEnabled val="1"/>
        </dgm:presLayoutVars>
      </dgm:prSet>
      <dgm:spPr/>
      <dgm:t>
        <a:bodyPr/>
        <a:lstStyle/>
        <a:p>
          <a:endParaRPr lang="en-US"/>
        </a:p>
      </dgm:t>
    </dgm:pt>
  </dgm:ptLst>
  <dgm:cxnLst>
    <dgm:cxn modelId="{7BF840A8-85F3-4A4F-8A4A-B4431A27C9BB}" srcId="{26634724-7B9A-46AA-BC5B-72D7CD763A81}" destId="{2CB5D730-483F-479B-AD06-7860CE1C9190}" srcOrd="4" destOrd="0" parTransId="{9A0A9A78-C9E5-4629-8EFF-F5CF40D46B9C}" sibTransId="{0266E0D3-F121-4BF6-990A-43F4948CD691}"/>
    <dgm:cxn modelId="{9707C1D0-901C-4811-8E15-427B1816A8A3}" srcId="{26634724-7B9A-46AA-BC5B-72D7CD763A81}" destId="{5DC01BD7-6F6C-4F3C-A9B1-07FAF043F050}" srcOrd="3" destOrd="0" parTransId="{342B6C02-E487-41C2-A33F-F15894198512}" sibTransId="{6CA2F08B-10DE-4609-844D-E0CDCFAA0F52}"/>
    <dgm:cxn modelId="{0646982F-673A-4BD5-BDA8-742EE42786FA}" type="presOf" srcId="{720063CD-42F8-49E4-AEEF-A50481E1147D}" destId="{16CA8BA7-5145-4573-A6B0-5BCDFEE0C3FF}" srcOrd="0" destOrd="0" presId="urn:microsoft.com/office/officeart/2005/8/layout/arrow2"/>
    <dgm:cxn modelId="{4408BE64-6E5B-4398-B50A-3585BD6E83E5}" type="presOf" srcId="{5DC01BD7-6F6C-4F3C-A9B1-07FAF043F050}" destId="{BFA0A311-7FB8-40E5-80C7-E72238BECD53}" srcOrd="0" destOrd="0" presId="urn:microsoft.com/office/officeart/2005/8/layout/arrow2"/>
    <dgm:cxn modelId="{38443863-F92B-4BD1-9E48-4205537C4A47}" type="presOf" srcId="{2CB5D730-483F-479B-AD06-7860CE1C9190}" destId="{A920994E-DDD8-4DF9-9A82-81F0EE19940D}" srcOrd="0" destOrd="0" presId="urn:microsoft.com/office/officeart/2005/8/layout/arrow2"/>
    <dgm:cxn modelId="{C67CC482-47B2-487E-B1CD-F18B400DB138}" type="presOf" srcId="{2F0F82B2-0187-454A-8CC7-8C0033EDC43C}" destId="{8D7EC150-D8D7-44CF-81DE-FBC7083B25FC}" srcOrd="0" destOrd="0" presId="urn:microsoft.com/office/officeart/2005/8/layout/arrow2"/>
    <dgm:cxn modelId="{DC85EF0F-8A1D-48F7-95C4-8B18B814D10E}" srcId="{26634724-7B9A-46AA-BC5B-72D7CD763A81}" destId="{2F0F82B2-0187-454A-8CC7-8C0033EDC43C}" srcOrd="0" destOrd="0" parTransId="{DB8CBF45-C5EF-4314-A32A-8AB7D9899843}" sibTransId="{03E2029A-D35D-4671-8A91-1895C81CEBBB}"/>
    <dgm:cxn modelId="{15C9162B-7536-4BA9-8BD3-866A29A78C0A}" srcId="{26634724-7B9A-46AA-BC5B-72D7CD763A81}" destId="{720063CD-42F8-49E4-AEEF-A50481E1147D}" srcOrd="2" destOrd="0" parTransId="{F43BAD1A-6749-4207-B085-F7A9FA489921}" sibTransId="{E80AB1F0-DEB1-4ED9-BCAD-D1C783157F85}"/>
    <dgm:cxn modelId="{E4742C15-EF55-4745-BB53-11BE8067495E}" type="presOf" srcId="{26634724-7B9A-46AA-BC5B-72D7CD763A81}" destId="{0DFABEDC-1133-496C-9AF7-00903C778768}" srcOrd="0" destOrd="0" presId="urn:microsoft.com/office/officeart/2005/8/layout/arrow2"/>
    <dgm:cxn modelId="{B886F52A-12CA-44D9-A0DC-CE933B63ACB8}" srcId="{26634724-7B9A-46AA-BC5B-72D7CD763A81}" destId="{262AE3FC-334A-417C-A975-61DD415114A9}" srcOrd="1" destOrd="0" parTransId="{0B22449F-4D06-4E69-ACD9-0FA93339E990}" sibTransId="{9BC20040-D8A5-4A3A-A81A-256FB888E89F}"/>
    <dgm:cxn modelId="{9D9A7B3E-73D5-4414-97C9-B227D688345C}" type="presOf" srcId="{262AE3FC-334A-417C-A975-61DD415114A9}" destId="{84C5AB19-BB97-4BD4-8C61-348EE552A712}" srcOrd="0" destOrd="0" presId="urn:microsoft.com/office/officeart/2005/8/layout/arrow2"/>
    <dgm:cxn modelId="{1A2A83D9-A09A-414F-8A27-C852B601ADA9}" type="presParOf" srcId="{0DFABEDC-1133-496C-9AF7-00903C778768}" destId="{034A5505-7928-4836-BC1E-B35A53D56278}" srcOrd="0" destOrd="0" presId="urn:microsoft.com/office/officeart/2005/8/layout/arrow2"/>
    <dgm:cxn modelId="{CA6372A2-1BFC-4CAC-8648-23197B0EB33D}" type="presParOf" srcId="{0DFABEDC-1133-496C-9AF7-00903C778768}" destId="{48EEFAE6-43E4-4623-8952-A5C717FF772D}" srcOrd="1" destOrd="0" presId="urn:microsoft.com/office/officeart/2005/8/layout/arrow2"/>
    <dgm:cxn modelId="{8EC39790-3A40-4EA4-A50D-258B4B961169}" type="presParOf" srcId="{48EEFAE6-43E4-4623-8952-A5C717FF772D}" destId="{3DD1F750-CA44-4614-808C-8D9CA1E007F1}" srcOrd="0" destOrd="0" presId="urn:microsoft.com/office/officeart/2005/8/layout/arrow2"/>
    <dgm:cxn modelId="{2F130134-F886-4ACD-8786-9B7284C7402C}" type="presParOf" srcId="{48EEFAE6-43E4-4623-8952-A5C717FF772D}" destId="{8D7EC150-D8D7-44CF-81DE-FBC7083B25FC}" srcOrd="1" destOrd="0" presId="urn:microsoft.com/office/officeart/2005/8/layout/arrow2"/>
    <dgm:cxn modelId="{D0162EFA-31E5-4A63-B2FA-3AA2E7AD19CC}" type="presParOf" srcId="{48EEFAE6-43E4-4623-8952-A5C717FF772D}" destId="{4FF51907-1CA8-4641-948C-CD79BD593ABE}" srcOrd="2" destOrd="0" presId="urn:microsoft.com/office/officeart/2005/8/layout/arrow2"/>
    <dgm:cxn modelId="{E565EA39-880F-4845-B858-EB4B57AFF00D}" type="presParOf" srcId="{48EEFAE6-43E4-4623-8952-A5C717FF772D}" destId="{84C5AB19-BB97-4BD4-8C61-348EE552A712}" srcOrd="3" destOrd="0" presId="urn:microsoft.com/office/officeart/2005/8/layout/arrow2"/>
    <dgm:cxn modelId="{387A9B1D-C918-410B-B695-FCCF07162E6D}" type="presParOf" srcId="{48EEFAE6-43E4-4623-8952-A5C717FF772D}" destId="{4BEAE9AA-1FBF-4C84-9FD5-7EFC355BA708}" srcOrd="4" destOrd="0" presId="urn:microsoft.com/office/officeart/2005/8/layout/arrow2"/>
    <dgm:cxn modelId="{41FDAEB8-900F-4763-90C3-D30E4459E0DB}" type="presParOf" srcId="{48EEFAE6-43E4-4623-8952-A5C717FF772D}" destId="{16CA8BA7-5145-4573-A6B0-5BCDFEE0C3FF}" srcOrd="5" destOrd="0" presId="urn:microsoft.com/office/officeart/2005/8/layout/arrow2"/>
    <dgm:cxn modelId="{F951748B-CC95-4564-AB2C-B9A685E99208}" type="presParOf" srcId="{48EEFAE6-43E4-4623-8952-A5C717FF772D}" destId="{0F1E9537-7BB8-4493-B0E6-6FBD822DECCD}" srcOrd="6" destOrd="0" presId="urn:microsoft.com/office/officeart/2005/8/layout/arrow2"/>
    <dgm:cxn modelId="{A4C00676-5E9C-445D-B528-44299085E936}" type="presParOf" srcId="{48EEFAE6-43E4-4623-8952-A5C717FF772D}" destId="{BFA0A311-7FB8-40E5-80C7-E72238BECD53}" srcOrd="7" destOrd="0" presId="urn:microsoft.com/office/officeart/2005/8/layout/arrow2"/>
    <dgm:cxn modelId="{45E7D92B-4A45-4A8A-B45F-77A43A18B996}" type="presParOf" srcId="{48EEFAE6-43E4-4623-8952-A5C717FF772D}" destId="{D5518692-3103-43B2-86C4-387E43F51A7B}" srcOrd="8" destOrd="0" presId="urn:microsoft.com/office/officeart/2005/8/layout/arrow2"/>
    <dgm:cxn modelId="{D4E0E75B-5227-4160-8FC4-F2AD04C7224D}" type="presParOf" srcId="{48EEFAE6-43E4-4623-8952-A5C717FF772D}" destId="{A920994E-DDD8-4DF9-9A82-81F0EE19940D}"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B4E6A-A0B1-4041-BED3-8FF336AB29E7}" type="doc">
      <dgm:prSet loTypeId="urn:microsoft.com/office/officeart/2005/8/layout/hProcess9" loCatId="process" qsTypeId="urn:microsoft.com/office/officeart/2005/8/quickstyle/3d1" qsCatId="3D" csTypeId="urn:microsoft.com/office/officeart/2005/8/colors/colorful5" csCatId="colorful" phldr="1"/>
      <dgm:spPr/>
    </dgm:pt>
    <dgm:pt modelId="{9A0DF566-C9B2-41B0-AB42-6AFA13E421F1}">
      <dgm:prSet phldrT="[Text]" custT="1"/>
      <dgm:spPr/>
      <dgm:t>
        <a:bodyPr/>
        <a:lstStyle/>
        <a:p>
          <a:pPr>
            <a:lnSpc>
              <a:spcPct val="150000"/>
            </a:lnSpc>
          </a:pPr>
          <a:r>
            <a:rPr lang="vi-VN" sz="2800" b="1" dirty="0">
              <a:solidFill>
                <a:schemeClr val="tx1"/>
              </a:solidFill>
              <a:latin typeface="+mj-lt"/>
            </a:rPr>
            <a:t>THỰC TRẠNG ĐƠN VỊ</a:t>
          </a:r>
        </a:p>
      </dgm:t>
    </dgm:pt>
    <dgm:pt modelId="{68A3894A-CD70-45D9-8A5C-19DCBE3CCB5D}" type="parTrans" cxnId="{4644CB8A-51D5-4B41-9F81-22DB9B929BC2}">
      <dgm:prSet/>
      <dgm:spPr/>
      <dgm:t>
        <a:bodyPr/>
        <a:lstStyle/>
        <a:p>
          <a:endParaRPr lang="vi-VN"/>
        </a:p>
      </dgm:t>
    </dgm:pt>
    <dgm:pt modelId="{3FA98305-5BA2-4448-9921-4AF26DCC5294}" type="sibTrans" cxnId="{4644CB8A-51D5-4B41-9F81-22DB9B929BC2}">
      <dgm:prSet/>
      <dgm:spPr/>
      <dgm:t>
        <a:bodyPr/>
        <a:lstStyle/>
        <a:p>
          <a:endParaRPr lang="vi-VN"/>
        </a:p>
      </dgm:t>
    </dgm:pt>
    <dgm:pt modelId="{8E0D03A1-F96A-47E8-8667-49E4D94A22E5}">
      <dgm:prSet phldrT="[Text]" custT="1"/>
      <dgm:spPr/>
      <dgm:t>
        <a:bodyPr/>
        <a:lstStyle/>
        <a:p>
          <a:pPr>
            <a:lnSpc>
              <a:spcPct val="150000"/>
            </a:lnSpc>
          </a:pPr>
          <a:r>
            <a:rPr lang="vi-VN" sz="2800" b="1" i="0" dirty="0">
              <a:solidFill>
                <a:schemeClr val="tx1"/>
              </a:solidFill>
              <a:latin typeface="+mj-lt"/>
            </a:rPr>
            <a:t>THỰC TRẠNG BẢN THÂN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CBD470-B717-4121-ACFB-0ADB570FD23B}" type="parTrans" cxnId="{E3DD71E0-ABB3-46AA-980D-26E0D15F0044}">
      <dgm:prSet/>
      <dgm:spPr/>
      <dgm:t>
        <a:bodyPr/>
        <a:lstStyle/>
        <a:p>
          <a:endParaRPr lang="vi-VN"/>
        </a:p>
      </dgm:t>
    </dgm:pt>
    <dgm:pt modelId="{B8599272-70FA-4DDB-B222-DEB74E332F0B}" type="sibTrans" cxnId="{E3DD71E0-ABB3-46AA-980D-26E0D15F0044}">
      <dgm:prSet/>
      <dgm:spPr/>
      <dgm:t>
        <a:bodyPr/>
        <a:lstStyle/>
        <a:p>
          <a:endParaRPr lang="vi-VN"/>
        </a:p>
      </dgm:t>
    </dgm:pt>
    <dgm:pt modelId="{AF7D95AB-618F-4630-97F3-373984B12AB9}" type="pres">
      <dgm:prSet presAssocID="{DDDB4E6A-A0B1-4041-BED3-8FF336AB29E7}" presName="CompostProcess" presStyleCnt="0">
        <dgm:presLayoutVars>
          <dgm:dir/>
          <dgm:resizeHandles val="exact"/>
        </dgm:presLayoutVars>
      </dgm:prSet>
      <dgm:spPr/>
    </dgm:pt>
    <dgm:pt modelId="{051F3FED-BF26-4EE4-802B-E93D63ADA523}" type="pres">
      <dgm:prSet presAssocID="{DDDB4E6A-A0B1-4041-BED3-8FF336AB29E7}" presName="arrow" presStyleLbl="bgShp" presStyleIdx="0" presStyleCnt="1" custLinFactNeighborX="1135" custLinFactNeighborY="-20106"/>
      <dgm:spPr/>
    </dgm:pt>
    <dgm:pt modelId="{F75277EB-976E-4F95-A365-C51E0CC01A1D}" type="pres">
      <dgm:prSet presAssocID="{DDDB4E6A-A0B1-4041-BED3-8FF336AB29E7}" presName="linearProcess" presStyleCnt="0"/>
      <dgm:spPr/>
    </dgm:pt>
    <dgm:pt modelId="{3EB908A6-8F95-4D9A-A43D-B0DDECDA7E0E}" type="pres">
      <dgm:prSet presAssocID="{9A0DF566-C9B2-41B0-AB42-6AFA13E421F1}" presName="textNode" presStyleLbl="node1" presStyleIdx="0" presStyleCnt="2" custScaleX="103530" custLinFactNeighborX="-93556" custLinFactNeighborY="-102">
        <dgm:presLayoutVars>
          <dgm:bulletEnabled val="1"/>
        </dgm:presLayoutVars>
      </dgm:prSet>
      <dgm:spPr/>
      <dgm:t>
        <a:bodyPr/>
        <a:lstStyle/>
        <a:p>
          <a:endParaRPr lang="en-US"/>
        </a:p>
      </dgm:t>
    </dgm:pt>
    <dgm:pt modelId="{C1BE721F-59A3-47D5-BAD4-AEB15E044B99}" type="pres">
      <dgm:prSet presAssocID="{3FA98305-5BA2-4448-9921-4AF26DCC5294}" presName="sibTrans" presStyleCnt="0"/>
      <dgm:spPr/>
    </dgm:pt>
    <dgm:pt modelId="{320E1585-D316-4C62-A92C-727E92547F2A}" type="pres">
      <dgm:prSet presAssocID="{8E0D03A1-F96A-47E8-8667-49E4D94A22E5}" presName="textNode" presStyleLbl="node1" presStyleIdx="1" presStyleCnt="2" custLinFactX="-2148" custLinFactNeighborX="-100000" custLinFactNeighborY="-835">
        <dgm:presLayoutVars>
          <dgm:bulletEnabled val="1"/>
        </dgm:presLayoutVars>
      </dgm:prSet>
      <dgm:spPr/>
      <dgm:t>
        <a:bodyPr/>
        <a:lstStyle/>
        <a:p>
          <a:endParaRPr lang="en-US"/>
        </a:p>
      </dgm:t>
    </dgm:pt>
  </dgm:ptLst>
  <dgm:cxnLst>
    <dgm:cxn modelId="{E3DD71E0-ABB3-46AA-980D-26E0D15F0044}" srcId="{DDDB4E6A-A0B1-4041-BED3-8FF336AB29E7}" destId="{8E0D03A1-F96A-47E8-8667-49E4D94A22E5}" srcOrd="1" destOrd="0" parTransId="{EBCBD470-B717-4121-ACFB-0ADB570FD23B}" sibTransId="{B8599272-70FA-4DDB-B222-DEB74E332F0B}"/>
    <dgm:cxn modelId="{4644CB8A-51D5-4B41-9F81-22DB9B929BC2}" srcId="{DDDB4E6A-A0B1-4041-BED3-8FF336AB29E7}" destId="{9A0DF566-C9B2-41B0-AB42-6AFA13E421F1}" srcOrd="0" destOrd="0" parTransId="{68A3894A-CD70-45D9-8A5C-19DCBE3CCB5D}" sibTransId="{3FA98305-5BA2-4448-9921-4AF26DCC5294}"/>
    <dgm:cxn modelId="{5D8A6322-8823-410C-B076-3479323C2332}" type="presOf" srcId="{8E0D03A1-F96A-47E8-8667-49E4D94A22E5}" destId="{320E1585-D316-4C62-A92C-727E92547F2A}" srcOrd="0" destOrd="0" presId="urn:microsoft.com/office/officeart/2005/8/layout/hProcess9"/>
    <dgm:cxn modelId="{43277147-BCC8-4724-B644-33A205085B75}" type="presOf" srcId="{DDDB4E6A-A0B1-4041-BED3-8FF336AB29E7}" destId="{AF7D95AB-618F-4630-97F3-373984B12AB9}" srcOrd="0" destOrd="0" presId="urn:microsoft.com/office/officeart/2005/8/layout/hProcess9"/>
    <dgm:cxn modelId="{8BA9AE41-601C-4684-8926-613287AFA77C}" type="presOf" srcId="{9A0DF566-C9B2-41B0-AB42-6AFA13E421F1}" destId="{3EB908A6-8F95-4D9A-A43D-B0DDECDA7E0E}" srcOrd="0" destOrd="0" presId="urn:microsoft.com/office/officeart/2005/8/layout/hProcess9"/>
    <dgm:cxn modelId="{686F38DD-957D-490B-9F15-709012B658DD}" type="presParOf" srcId="{AF7D95AB-618F-4630-97F3-373984B12AB9}" destId="{051F3FED-BF26-4EE4-802B-E93D63ADA523}" srcOrd="0" destOrd="0" presId="urn:microsoft.com/office/officeart/2005/8/layout/hProcess9"/>
    <dgm:cxn modelId="{7E3316E0-FAAC-4974-B781-E5C6D39165EA}" type="presParOf" srcId="{AF7D95AB-618F-4630-97F3-373984B12AB9}" destId="{F75277EB-976E-4F95-A365-C51E0CC01A1D}" srcOrd="1" destOrd="0" presId="urn:microsoft.com/office/officeart/2005/8/layout/hProcess9"/>
    <dgm:cxn modelId="{C510209F-F882-4D72-9B0B-49D8F215F12E}" type="presParOf" srcId="{F75277EB-976E-4F95-A365-C51E0CC01A1D}" destId="{3EB908A6-8F95-4D9A-A43D-B0DDECDA7E0E}" srcOrd="0" destOrd="0" presId="urn:microsoft.com/office/officeart/2005/8/layout/hProcess9"/>
    <dgm:cxn modelId="{D8B18FB9-99F8-4E50-852C-5C2E3D8CEF78}" type="presParOf" srcId="{F75277EB-976E-4F95-A365-C51E0CC01A1D}" destId="{C1BE721F-59A3-47D5-BAD4-AEB15E044B99}" srcOrd="1" destOrd="0" presId="urn:microsoft.com/office/officeart/2005/8/layout/hProcess9"/>
    <dgm:cxn modelId="{19793DF3-B0A4-4CB6-BE33-B455504286D0}" type="presParOf" srcId="{F75277EB-976E-4F95-A365-C51E0CC01A1D}" destId="{320E1585-D316-4C62-A92C-727E92547F2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A5505-7928-4836-BC1E-B35A53D56278}">
      <dsp:nvSpPr>
        <dsp:cNvPr id="0" name=""/>
        <dsp:cNvSpPr/>
      </dsp:nvSpPr>
      <dsp:spPr>
        <a:xfrm>
          <a:off x="457241" y="388323"/>
          <a:ext cx="8229600" cy="4724407"/>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DD1F750-CA44-4614-808C-8D9CA1E007F1}">
      <dsp:nvSpPr>
        <dsp:cNvPr id="0" name=""/>
        <dsp:cNvSpPr/>
      </dsp:nvSpPr>
      <dsp:spPr>
        <a:xfrm>
          <a:off x="1011093" y="3808133"/>
          <a:ext cx="189280" cy="18928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7EC150-D8D7-44CF-81DE-FBC7083B25FC}">
      <dsp:nvSpPr>
        <dsp:cNvPr id="0" name=""/>
        <dsp:cNvSpPr/>
      </dsp:nvSpPr>
      <dsp:spPr>
        <a:xfrm>
          <a:off x="1066804" y="4194416"/>
          <a:ext cx="1078077" cy="87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96" tIns="0" rIns="0" bIns="0" numCol="1" spcCol="1270" anchor="t" anchorCtr="0">
          <a:noAutofit/>
        </a:bodyPr>
        <a:lstStyle/>
        <a:p>
          <a:pPr lvl="0" algn="ctr" defTabSz="889000">
            <a:lnSpc>
              <a:spcPct val="90000"/>
            </a:lnSpc>
            <a:spcBef>
              <a:spcPct val="0"/>
            </a:spcBef>
            <a:spcAft>
              <a:spcPts val="600"/>
            </a:spcAft>
          </a:pPr>
          <a:r>
            <a:rPr lang="vi-VN" sz="2000" b="1" kern="1200" dirty="0">
              <a:solidFill>
                <a:srgbClr val="FF0000"/>
              </a:solidFill>
              <a:latin typeface="+mj-lt"/>
            </a:rPr>
            <a:t>THỰC TRẠNG</a:t>
          </a:r>
        </a:p>
      </dsp:txBody>
      <dsp:txXfrm>
        <a:off x="1066804" y="4194416"/>
        <a:ext cx="1078077" cy="871352"/>
      </dsp:txXfrm>
    </dsp:sp>
    <dsp:sp modelId="{4FF51907-1CA8-4641-948C-CD79BD593ABE}">
      <dsp:nvSpPr>
        <dsp:cNvPr id="0" name=""/>
        <dsp:cNvSpPr/>
      </dsp:nvSpPr>
      <dsp:spPr>
        <a:xfrm>
          <a:off x="2035678" y="2823667"/>
          <a:ext cx="296265" cy="296265"/>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C5AB19-BB97-4BD4-8C61-348EE552A712}">
      <dsp:nvSpPr>
        <dsp:cNvPr id="0" name=""/>
        <dsp:cNvSpPr/>
      </dsp:nvSpPr>
      <dsp:spPr>
        <a:xfrm>
          <a:off x="2011571" y="3532995"/>
          <a:ext cx="1366113" cy="79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5" tIns="0" rIns="0" bIns="0" numCol="1" spcCol="1270" anchor="t" anchorCtr="0">
          <a:noAutofit/>
        </a:bodyPr>
        <a:lstStyle/>
        <a:p>
          <a:pPr lvl="0" algn="ctr" defTabSz="889000">
            <a:lnSpc>
              <a:spcPct val="90000"/>
            </a:lnSpc>
            <a:spcBef>
              <a:spcPct val="0"/>
            </a:spcBef>
            <a:spcAft>
              <a:spcPts val="600"/>
            </a:spcAft>
          </a:pPr>
          <a:r>
            <a:rPr lang="vi-VN" sz="2000" b="1" i="0" kern="1200" dirty="0">
              <a:solidFill>
                <a:srgbClr val="FF0000"/>
              </a:solidFill>
              <a:latin typeface="+mj-lt"/>
            </a:rPr>
            <a:t>NGUYÊN NHÂN</a:t>
          </a:r>
        </a:p>
      </dsp:txBody>
      <dsp:txXfrm>
        <a:off x="2011571" y="3532995"/>
        <a:ext cx="1366113" cy="791362"/>
      </dsp:txXfrm>
    </dsp:sp>
    <dsp:sp modelId="{4BEAE9AA-1FBF-4C84-9FD5-7EFC355BA708}">
      <dsp:nvSpPr>
        <dsp:cNvPr id="0" name=""/>
        <dsp:cNvSpPr/>
      </dsp:nvSpPr>
      <dsp:spPr>
        <a:xfrm>
          <a:off x="3352414" y="2038769"/>
          <a:ext cx="395020" cy="395020"/>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CA8BA7-5145-4573-A6B0-5BCDFEE0C3FF}">
      <dsp:nvSpPr>
        <dsp:cNvPr id="0" name=""/>
        <dsp:cNvSpPr/>
      </dsp:nvSpPr>
      <dsp:spPr>
        <a:xfrm>
          <a:off x="3136344" y="2741160"/>
          <a:ext cx="1588312" cy="668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lvl="0" algn="ctr" defTabSz="889000">
            <a:lnSpc>
              <a:spcPct val="90000"/>
            </a:lnSpc>
            <a:spcBef>
              <a:spcPct val="0"/>
            </a:spcBef>
            <a:spcAft>
              <a:spcPts val="600"/>
            </a:spcAft>
          </a:pPr>
          <a:r>
            <a:rPr lang="en-US" sz="2000" b="1" i="0" kern="1200" dirty="0">
              <a:solidFill>
                <a:srgbClr val="FF0000"/>
              </a:solidFill>
              <a:latin typeface="Times New Roman" pitchFamily="18" charset="0"/>
              <a:cs typeface="Times New Roman" pitchFamily="18" charset="0"/>
            </a:rPr>
            <a:t>BIỆN</a:t>
          </a:r>
          <a:r>
            <a:rPr lang="vi-VN" sz="2000" b="1" i="0" kern="1200" dirty="0">
              <a:solidFill>
                <a:srgbClr val="FF0000"/>
              </a:solidFill>
              <a:latin typeface="Times New Roman" pitchFamily="18" charset="0"/>
              <a:cs typeface="Times New Roman" pitchFamily="18" charset="0"/>
            </a:rPr>
            <a:t> </a:t>
          </a:r>
          <a:br>
            <a:rPr lang="vi-VN" sz="2000" b="1" i="0" kern="1200" dirty="0">
              <a:solidFill>
                <a:srgbClr val="FF0000"/>
              </a:solidFill>
              <a:latin typeface="Times New Roman" pitchFamily="18" charset="0"/>
              <a:cs typeface="Times New Roman" pitchFamily="18" charset="0"/>
            </a:rPr>
          </a:br>
          <a:r>
            <a:rPr lang="vi-VN" sz="2000" b="1" i="0" kern="1200" dirty="0">
              <a:solidFill>
                <a:srgbClr val="FF0000"/>
              </a:solidFill>
              <a:latin typeface="Times New Roman" pitchFamily="18" charset="0"/>
              <a:cs typeface="Times New Roman" pitchFamily="18" charset="0"/>
            </a:rPr>
            <a:t>PHÁP</a:t>
          </a:r>
        </a:p>
      </dsp:txBody>
      <dsp:txXfrm>
        <a:off x="3136344" y="2741160"/>
        <a:ext cx="1588312" cy="668780"/>
      </dsp:txXfrm>
    </dsp:sp>
    <dsp:sp modelId="{0F1E9537-7BB8-4493-B0E6-6FBD822DECCD}">
      <dsp:nvSpPr>
        <dsp:cNvPr id="0" name=""/>
        <dsp:cNvSpPr/>
      </dsp:nvSpPr>
      <dsp:spPr>
        <a:xfrm>
          <a:off x="4883120" y="1425664"/>
          <a:ext cx="510235" cy="510235"/>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A0A311-7FB8-40E5-80C7-E72238BECD53}">
      <dsp:nvSpPr>
        <dsp:cNvPr id="0" name=""/>
        <dsp:cNvSpPr/>
      </dsp:nvSpPr>
      <dsp:spPr>
        <a:xfrm>
          <a:off x="4856587" y="2419359"/>
          <a:ext cx="1645920" cy="95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3" tIns="0" rIns="0" bIns="0" numCol="1" spcCol="1270" anchor="t" anchorCtr="0">
          <a:noAutofit/>
        </a:bodyPr>
        <a:lstStyle/>
        <a:p>
          <a:pPr lvl="0" algn="l" defTabSz="889000">
            <a:lnSpc>
              <a:spcPct val="90000"/>
            </a:lnSpc>
            <a:spcBef>
              <a:spcPct val="0"/>
            </a:spcBef>
            <a:spcAft>
              <a:spcPts val="600"/>
            </a:spcAft>
          </a:pPr>
          <a:r>
            <a:rPr lang="vi-VN" sz="2000" b="1" kern="1200" dirty="0">
              <a:solidFill>
                <a:srgbClr val="FF0000"/>
              </a:solidFill>
              <a:latin typeface="+mj-lt"/>
            </a:rPr>
            <a:t>HIỆU </a:t>
          </a:r>
          <a:br>
            <a:rPr lang="vi-VN" sz="2000" b="1" kern="1200" dirty="0">
              <a:solidFill>
                <a:srgbClr val="FF0000"/>
              </a:solidFill>
              <a:latin typeface="+mj-lt"/>
            </a:rPr>
          </a:br>
          <a:r>
            <a:rPr lang="vi-VN" sz="2000" b="1" kern="1200" dirty="0">
              <a:solidFill>
                <a:srgbClr val="FF0000"/>
              </a:solidFill>
              <a:latin typeface="+mj-lt"/>
            </a:rPr>
            <a:t>QUẢ</a:t>
          </a:r>
        </a:p>
      </dsp:txBody>
      <dsp:txXfrm>
        <a:off x="4856587" y="2419359"/>
        <a:ext cx="1645920" cy="956856"/>
      </dsp:txXfrm>
    </dsp:sp>
    <dsp:sp modelId="{D5518692-3103-43B2-86C4-387E43F51A7B}">
      <dsp:nvSpPr>
        <dsp:cNvPr id="0" name=""/>
        <dsp:cNvSpPr/>
      </dsp:nvSpPr>
      <dsp:spPr>
        <a:xfrm>
          <a:off x="6459088" y="895348"/>
          <a:ext cx="650138" cy="650138"/>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20994E-DDD8-4DF9-9A82-81F0EE19940D}">
      <dsp:nvSpPr>
        <dsp:cNvPr id="0" name=""/>
        <dsp:cNvSpPr/>
      </dsp:nvSpPr>
      <dsp:spPr>
        <a:xfrm>
          <a:off x="5556795" y="2302100"/>
          <a:ext cx="2672809" cy="103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95" tIns="0" rIns="0" bIns="0" numCol="1" spcCol="1270" anchor="t" anchorCtr="0">
          <a:noAutofit/>
        </a:bodyPr>
        <a:lstStyle/>
        <a:p>
          <a:pPr lvl="0" algn="ctr" defTabSz="889000">
            <a:lnSpc>
              <a:spcPct val="90000"/>
            </a:lnSpc>
            <a:spcBef>
              <a:spcPct val="0"/>
            </a:spcBef>
            <a:spcAft>
              <a:spcPts val="600"/>
            </a:spcAft>
          </a:pPr>
          <a:r>
            <a:rPr lang="vi-VN" sz="2000" b="1" kern="1200" dirty="0">
              <a:solidFill>
                <a:srgbClr val="FF0000"/>
              </a:solidFill>
              <a:latin typeface="+mj-lt"/>
            </a:rPr>
            <a:t>KHẢ NĂNG </a:t>
          </a:r>
          <a:br>
            <a:rPr lang="vi-VN" sz="2000" b="1" kern="1200" dirty="0">
              <a:solidFill>
                <a:srgbClr val="FF0000"/>
              </a:solidFill>
              <a:latin typeface="+mj-lt"/>
            </a:rPr>
          </a:br>
          <a:r>
            <a:rPr lang="vi-VN" sz="2000" b="1" kern="1200" dirty="0">
              <a:solidFill>
                <a:srgbClr val="FF0000"/>
              </a:solidFill>
              <a:latin typeface="+mj-lt"/>
            </a:rPr>
            <a:t>ÁP DỤNG</a:t>
          </a:r>
        </a:p>
      </dsp:txBody>
      <dsp:txXfrm>
        <a:off x="5556795" y="2302100"/>
        <a:ext cx="2672809" cy="1031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F3FED-BF26-4EE4-802B-E93D63ADA523}">
      <dsp:nvSpPr>
        <dsp:cNvPr id="0" name=""/>
        <dsp:cNvSpPr/>
      </dsp:nvSpPr>
      <dsp:spPr>
        <a:xfrm>
          <a:off x="764474" y="0"/>
          <a:ext cx="7676577" cy="3297027"/>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EB908A6-8F95-4D9A-A43D-B0DDECDA7E0E}">
      <dsp:nvSpPr>
        <dsp:cNvPr id="0" name=""/>
        <dsp:cNvSpPr/>
      </dsp:nvSpPr>
      <dsp:spPr>
        <a:xfrm>
          <a:off x="0" y="987762"/>
          <a:ext cx="4384529" cy="131881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1" kern="1200" dirty="0">
              <a:solidFill>
                <a:schemeClr val="tx1"/>
              </a:solidFill>
              <a:latin typeface="+mj-lt"/>
            </a:rPr>
            <a:t>THỰC TRẠNG ĐƠN VỊ</a:t>
          </a:r>
        </a:p>
      </dsp:txBody>
      <dsp:txXfrm>
        <a:off x="64379" y="1052141"/>
        <a:ext cx="4255771" cy="1190052"/>
      </dsp:txXfrm>
    </dsp:sp>
    <dsp:sp modelId="{320E1585-D316-4C62-A92C-727E92547F2A}">
      <dsp:nvSpPr>
        <dsp:cNvPr id="0" name=""/>
        <dsp:cNvSpPr/>
      </dsp:nvSpPr>
      <dsp:spPr>
        <a:xfrm>
          <a:off x="4297445" y="978096"/>
          <a:ext cx="4235032" cy="131881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1" i="0" kern="1200" dirty="0">
              <a:solidFill>
                <a:schemeClr val="tx1"/>
              </a:solidFill>
              <a:latin typeface="+mj-lt"/>
            </a:rPr>
            <a:t>THỰC TRẠNG BẢN THÂN</a:t>
          </a:r>
        </a:p>
      </dsp:txBody>
      <dsp:txXfrm>
        <a:off x="4361824" y="1042475"/>
        <a:ext cx="4106274" cy="11900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D500BB-2FF8-4E2F-8C66-9CF2B8EB3AF1}" type="datetimeFigureOut">
              <a:rPr lang="en-US" smtClean="0"/>
              <a:t>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37478-D9F0-41F5-A1CB-CACB66317F1C}" type="slidenum">
              <a:rPr lang="en-US" smtClean="0"/>
              <a:t>‹#›</a:t>
            </a:fld>
            <a:endParaRPr lang="en-US"/>
          </a:p>
        </p:txBody>
      </p:sp>
    </p:spTree>
    <p:extLst>
      <p:ext uri="{BB962C8B-B14F-4D97-AF65-F5344CB8AC3E}">
        <p14:creationId xmlns:p14="http://schemas.microsoft.com/office/powerpoint/2010/main" val="1290301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977BD-1F24-4B7B-B911-550DC16489C0}" type="datetimeFigureOut">
              <a:rPr lang="en-US" smtClean="0"/>
              <a:t>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CBE4F-0B4C-4FAF-8B1E-4ADB98AF2A28}" type="slidenum">
              <a:rPr lang="en-US" smtClean="0"/>
              <a:t>‹#›</a:t>
            </a:fld>
            <a:endParaRPr lang="en-US"/>
          </a:p>
        </p:txBody>
      </p:sp>
    </p:spTree>
    <p:extLst>
      <p:ext uri="{BB962C8B-B14F-4D97-AF65-F5344CB8AC3E}">
        <p14:creationId xmlns:p14="http://schemas.microsoft.com/office/powerpoint/2010/main" val="227092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BCBE4F-0B4C-4FAF-8B1E-4ADB98AF2A28}" type="slidenum">
              <a:rPr lang="en-US" smtClean="0"/>
              <a:t>1</a:t>
            </a:fld>
            <a:endParaRPr lang="en-US"/>
          </a:p>
        </p:txBody>
      </p:sp>
    </p:spTree>
    <p:extLst>
      <p:ext uri="{BB962C8B-B14F-4D97-AF65-F5344CB8AC3E}">
        <p14:creationId xmlns:p14="http://schemas.microsoft.com/office/powerpoint/2010/main" val="33739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BCBE4F-0B4C-4FAF-8B1E-4ADB98AF2A28}" type="slidenum">
              <a:rPr lang="en-US" smtClean="0"/>
              <a:t>7</a:t>
            </a:fld>
            <a:endParaRPr lang="en-US"/>
          </a:p>
        </p:txBody>
      </p:sp>
    </p:spTree>
    <p:extLst>
      <p:ext uri="{BB962C8B-B14F-4D97-AF65-F5344CB8AC3E}">
        <p14:creationId xmlns:p14="http://schemas.microsoft.com/office/powerpoint/2010/main" val="143966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BCBE4F-0B4C-4FAF-8B1E-4ADB98AF2A28}" type="slidenum">
              <a:rPr lang="en-US" smtClean="0"/>
              <a:t>26</a:t>
            </a:fld>
            <a:endParaRPr lang="en-US"/>
          </a:p>
        </p:txBody>
      </p:sp>
    </p:spTree>
    <p:extLst>
      <p:ext uri="{BB962C8B-B14F-4D97-AF65-F5344CB8AC3E}">
        <p14:creationId xmlns:p14="http://schemas.microsoft.com/office/powerpoint/2010/main" val="30222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A95C7-0810-4D29-A6CD-C970DD4B1630}" type="datetime1">
              <a:rPr lang="vi-VN" smtClean="0"/>
              <a:t>04/01/2023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1983456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C06E6-D0FD-4614-9389-FB1EF377C95D}" type="datetime1">
              <a:rPr lang="vi-VN" smtClean="0"/>
              <a:t>04/01/2023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2869951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03A9-A2C0-40C9-88DC-84A50BAA09B5}" type="datetime1">
              <a:rPr lang="vi-VN" smtClean="0"/>
              <a:t>04/01/2023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3155403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751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01267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0034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0594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5"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5"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0996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5195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2222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394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7366E-647D-4392-A344-5041FF34095C}" type="datetime1">
              <a:rPr lang="vi-VN" smtClean="0"/>
              <a:t>04/01/2023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4077524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72"/>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244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61106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5" y="273846"/>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4919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1501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6110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71811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381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062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74081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14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CEE68-8ADD-45C9-8ECC-15CF27C53769}" type="datetime1">
              <a:rPr lang="vi-VN" smtClean="0"/>
              <a:t>04/01/2023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1117879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9796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898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8331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3252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59F42-162B-4708-B9E4-E25246337BD5}" type="datetime1">
              <a:rPr lang="vi-VN" smtClean="0"/>
              <a:t>04/01/2023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182844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3A708-AE91-436B-83EA-AB8870DADDD6}" type="datetime1">
              <a:rPr lang="vi-VN" smtClean="0"/>
              <a:t>04/01/2023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2865952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308AF1-0C11-4C92-B799-DDC871DFA773}" type="datetime1">
              <a:rPr lang="vi-VN" smtClean="0"/>
              <a:t>04/01/2023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3432787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00033-4ECB-45CB-8E1F-F571D2D8E94B}" type="datetime1">
              <a:rPr lang="vi-VN" smtClean="0"/>
              <a:t>04/01/2023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3538035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AC946-F730-45E0-BE01-7BE17A2DDD0E}" type="datetime1">
              <a:rPr lang="vi-VN" smtClean="0"/>
              <a:t>04/01/2023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2604714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F8BCF-C159-46E2-A7B1-E18501DF0CF5}" type="datetime1">
              <a:rPr lang="vi-VN" smtClean="0"/>
              <a:t>04/01/2023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F5E41-5F6C-4E18-B131-37EB36DF6955}" type="slidenum">
              <a:rPr lang="en-US" smtClean="0"/>
              <a:t>‹#›</a:t>
            </a:fld>
            <a:endParaRPr lang="en-US"/>
          </a:p>
        </p:txBody>
      </p:sp>
    </p:spTree>
    <p:extLst>
      <p:ext uri="{BB962C8B-B14F-4D97-AF65-F5344CB8AC3E}">
        <p14:creationId xmlns:p14="http://schemas.microsoft.com/office/powerpoint/2010/main" val="2049088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DF6CDC-8E5A-4BD2-AC7D-B2D1DBECC295}" type="datetime1">
              <a:rPr lang="vi-VN" smtClean="0"/>
              <a:t>04/01/2023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2F5E41-5F6C-4E18-B131-37EB36DF6955}" type="slidenum">
              <a:rPr lang="en-US" smtClean="0"/>
              <a:t>‹#›</a:t>
            </a:fld>
            <a:endParaRPr lang="en-US"/>
          </a:p>
        </p:txBody>
      </p:sp>
    </p:spTree>
    <p:extLst>
      <p:ext uri="{BB962C8B-B14F-4D97-AF65-F5344CB8AC3E}">
        <p14:creationId xmlns:p14="http://schemas.microsoft.com/office/powerpoint/2010/main" val="2022363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08979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29838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7" descr="416eu"/>
          <p:cNvSpPr>
            <a:spLocks noChangeArrowheads="1" noChangeShapeType="1" noTextEdit="1"/>
          </p:cNvSpPr>
          <p:nvPr/>
        </p:nvSpPr>
        <p:spPr bwMode="auto">
          <a:xfrm>
            <a:off x="758456" y="1428750"/>
            <a:ext cx="7933350" cy="3200080"/>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en-US" sz="3200" b="1" kern="10" dirty="0" smtClean="0">
                <a:ln w="9525">
                  <a:round/>
                  <a:headEnd/>
                  <a:tailEnd/>
                </a:ln>
                <a:blipFill dpi="0" rotWithShape="0">
                  <a:blip r:embed="rId4"/>
                  <a:srcRect/>
                  <a:stretch>
                    <a:fillRect/>
                  </a:stretch>
                </a:blip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itchFamily="18" charset="0"/>
                <a:cs typeface="Times New Roman" pitchFamily="18" charset="0"/>
              </a:rPr>
              <a:t>Bi</a:t>
            </a:r>
            <a:r>
              <a:rPr lang="vi-VN" sz="3200" dirty="0" smtClean="0">
                <a:solidFill>
                  <a:srgbClr val="FF0000"/>
                </a:solidFill>
                <a:latin typeface="Times New Roman" pitchFamily="18" charset="0"/>
                <a:cs typeface="Times New Roman" pitchFamily="18" charset="0"/>
              </a:rPr>
              <a:t>ện </a:t>
            </a:r>
            <a:r>
              <a:rPr lang="vi-VN" sz="3200" dirty="0">
                <a:solidFill>
                  <a:srgbClr val="FF0000"/>
                </a:solidFill>
                <a:latin typeface="Times New Roman" pitchFamily="18" charset="0"/>
                <a:cs typeface="Times New Roman" pitchFamily="18" charset="0"/>
              </a:rPr>
              <a:t>pháp góp phần nâng cao chất lượng công tác giảng </a:t>
            </a:r>
            <a:r>
              <a:rPr lang="vi-VN" sz="3200" dirty="0" smtClean="0">
                <a:solidFill>
                  <a:srgbClr val="FF0000"/>
                </a:solidFill>
                <a:latin typeface="Times New Roman" pitchFamily="18" charset="0"/>
                <a:cs typeface="Times New Roman" pitchFamily="18" charset="0"/>
              </a:rPr>
              <a:t>dạ</a:t>
            </a:r>
            <a:r>
              <a:rPr lang="en-US" sz="3200" dirty="0" smtClean="0">
                <a:solidFill>
                  <a:srgbClr val="FF0000"/>
                </a:solidFill>
                <a:latin typeface="Times New Roman" pitchFamily="18" charset="0"/>
                <a:cs typeface="Times New Roman" pitchFamily="18" charset="0"/>
              </a:rPr>
              <a:t>y</a:t>
            </a:r>
            <a:endPar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endParaRPr>
          </a:p>
          <a:p>
            <a:pPr lvl="0" algn="ct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Tên biện pháp: </a:t>
            </a:r>
            <a:r>
              <a:rPr lang="en-US" sz="2400" b="1" dirty="0" smtClean="0">
                <a:solidFill>
                  <a:srgbClr val="141414"/>
                </a:solidFill>
                <a:latin typeface="Times New Roman" panose="02020603050405020304" pitchFamily="18" charset="0"/>
                <a:cs typeface="Times New Roman" panose="02020603050405020304" pitchFamily="18" charset="0"/>
              </a:rPr>
              <a:t>MỘT SỐ BIỆN PHÁP</a:t>
            </a:r>
            <a:r>
              <a:rPr lang="en-US" sz="900" dirty="0">
                <a:solidFill>
                  <a:srgbClr val="141414"/>
                </a:solidFill>
                <a:latin typeface="Times New Roman" panose="02020603050405020304" pitchFamily="18" charset="0"/>
                <a:cs typeface="Times New Roman" panose="02020603050405020304" pitchFamily="18" charset="0"/>
              </a:rPr>
              <a:t> </a:t>
            </a:r>
            <a:r>
              <a:rPr lang="en-US" sz="2400" b="1" dirty="0" smtClean="0">
                <a:solidFill>
                  <a:srgbClr val="141414"/>
                </a:solidFill>
                <a:latin typeface="Times New Roman" panose="02020603050405020304" pitchFamily="18" charset="0"/>
                <a:cs typeface="Times New Roman" panose="02020603050405020304" pitchFamily="18" charset="0"/>
              </a:rPr>
              <a:t>HÌNH THÀNH VÀ PHÁT TRIỂN NĂNG LỰC </a:t>
            </a:r>
          </a:p>
          <a:p>
            <a:pPr lvl="0" algn="ctr"/>
            <a:r>
              <a:rPr lang="en-US" sz="2400" b="1" smtClean="0">
                <a:solidFill>
                  <a:srgbClr val="141414"/>
                </a:solidFill>
                <a:latin typeface="Times New Roman" panose="02020603050405020304" pitchFamily="18" charset="0"/>
                <a:cs typeface="Times New Roman" panose="02020603050405020304" pitchFamily="18" charset="0"/>
              </a:rPr>
              <a:t>HỌC PHÂN MÔN LỊCH </a:t>
            </a:r>
            <a:r>
              <a:rPr lang="en-US" sz="2400" b="1" dirty="0" smtClean="0">
                <a:solidFill>
                  <a:srgbClr val="141414"/>
                </a:solidFill>
                <a:latin typeface="Times New Roman" panose="02020603050405020304" pitchFamily="18" charset="0"/>
                <a:cs typeface="Times New Roman" panose="02020603050405020304" pitchFamily="18" charset="0"/>
              </a:rPr>
              <a:t>SỬ CHO HỌC </a:t>
            </a:r>
            <a:r>
              <a:rPr lang="en-US" sz="2400" b="1" smtClean="0">
                <a:solidFill>
                  <a:srgbClr val="141414"/>
                </a:solidFill>
                <a:latin typeface="Times New Roman" panose="02020603050405020304" pitchFamily="18" charset="0"/>
                <a:cs typeface="Times New Roman" panose="02020603050405020304" pitchFamily="18" charset="0"/>
              </a:rPr>
              <a:t>SINH LỚP </a:t>
            </a:r>
            <a:r>
              <a:rPr lang="en-US" sz="2400" b="1" dirty="0" smtClean="0">
                <a:solidFill>
                  <a:srgbClr val="141414"/>
                </a:solidFill>
                <a:latin typeface="Times New Roman" panose="02020603050405020304" pitchFamily="18" charset="0"/>
                <a:cs typeface="Times New Roman" panose="02020603050405020304" pitchFamily="18" charset="0"/>
              </a:rPr>
              <a:t>4A2 TRƯỜNG TIỂU HỌC GIỒNG GĂNG </a:t>
            </a:r>
            <a:endPar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endParaRPr>
          </a:p>
          <a:p>
            <a:pPr algn="ct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a:t>
            </a:r>
            <a:r>
              <a:rPr lang="en-US" sz="3200" b="1" kern="10" dirty="0" err="1" smtClean="0">
                <a:ln w="9525">
                  <a:round/>
                  <a:headEnd/>
                  <a:tailEnd/>
                </a:ln>
                <a:solidFill>
                  <a:srgbClr val="002060"/>
                </a:solidFill>
                <a:latin typeface="Times New Roman" panose="02020603050405020304" pitchFamily="18" charset="0"/>
                <a:cs typeface="Times New Roman" panose="02020603050405020304" pitchFamily="18" charset="0"/>
              </a:rPr>
              <a:t>Giáo</a:t>
            </a: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a:t>
            </a:r>
            <a:r>
              <a:rPr lang="en-US" sz="3200" b="1" kern="10" dirty="0" err="1" smtClean="0">
                <a:ln w="9525">
                  <a:round/>
                  <a:headEnd/>
                  <a:tailEnd/>
                </a:ln>
                <a:solidFill>
                  <a:srgbClr val="002060"/>
                </a:solidFill>
                <a:latin typeface="Times New Roman" panose="02020603050405020304" pitchFamily="18" charset="0"/>
                <a:cs typeface="Times New Roman" panose="02020603050405020304" pitchFamily="18" charset="0"/>
              </a:rPr>
              <a:t>viên</a:t>
            </a: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 </a:t>
            </a:r>
            <a:r>
              <a:rPr lang="en-US" sz="3200" b="1" kern="10" dirty="0" err="1" smtClean="0">
                <a:ln w="9525">
                  <a:round/>
                  <a:headEnd/>
                  <a:tailEnd/>
                </a:ln>
                <a:solidFill>
                  <a:srgbClr val="002060"/>
                </a:solidFill>
                <a:latin typeface="Times New Roman" panose="02020603050405020304" pitchFamily="18" charset="0"/>
                <a:cs typeface="Times New Roman" panose="02020603050405020304" pitchFamily="18" charset="0"/>
              </a:rPr>
              <a:t>Hoàng</a:t>
            </a: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a:t>
            </a:r>
            <a:r>
              <a:rPr lang="en-US" sz="3200" b="1" kern="10" dirty="0" err="1" smtClean="0">
                <a:ln w="9525">
                  <a:round/>
                  <a:headEnd/>
                  <a:tailEnd/>
                </a:ln>
                <a:solidFill>
                  <a:srgbClr val="002060"/>
                </a:solidFill>
                <a:latin typeface="Times New Roman" panose="02020603050405020304" pitchFamily="18" charset="0"/>
                <a:cs typeface="Times New Roman" panose="02020603050405020304" pitchFamily="18" charset="0"/>
              </a:rPr>
              <a:t>Thị</a:t>
            </a: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a:t>
            </a:r>
            <a:r>
              <a:rPr lang="en-US" sz="3200" b="1" kern="10" dirty="0" err="1" smtClean="0">
                <a:ln w="9525">
                  <a:round/>
                  <a:headEnd/>
                  <a:tailEnd/>
                </a:ln>
                <a:solidFill>
                  <a:srgbClr val="002060"/>
                </a:solidFill>
                <a:latin typeface="Times New Roman" panose="02020603050405020304" pitchFamily="18" charset="0"/>
                <a:cs typeface="Times New Roman" panose="02020603050405020304" pitchFamily="18" charset="0"/>
              </a:rPr>
              <a:t>Ngọc</a:t>
            </a: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a:t>
            </a:r>
            <a:r>
              <a:rPr lang="en-US" sz="3200" b="1" kern="10" dirty="0" err="1" smtClean="0">
                <a:ln w="9525">
                  <a:round/>
                  <a:headEnd/>
                  <a:tailEnd/>
                </a:ln>
                <a:solidFill>
                  <a:srgbClr val="002060"/>
                </a:solidFill>
                <a:latin typeface="Times New Roman" panose="02020603050405020304" pitchFamily="18" charset="0"/>
                <a:cs typeface="Times New Roman" panose="02020603050405020304" pitchFamily="18" charset="0"/>
              </a:rPr>
              <a:t>Hoa</a:t>
            </a:r>
            <a:r>
              <a:rPr lang="en-US" sz="3200" b="1" kern="10" dirty="0" smtClean="0">
                <a:ln w="9525">
                  <a:round/>
                  <a:headEnd/>
                  <a:tailEnd/>
                </a:ln>
                <a:solidFill>
                  <a:srgbClr val="002060"/>
                </a:solidFill>
                <a:latin typeface="Times New Roman" panose="02020603050405020304" pitchFamily="18" charset="0"/>
                <a:cs typeface="Times New Roman" panose="02020603050405020304" pitchFamily="18" charset="0"/>
              </a:rPr>
              <a:t> </a:t>
            </a:r>
            <a:endParaRPr lang="en-US" sz="3200" b="1" kern="10" dirty="0">
              <a:ln w="9525">
                <a:round/>
                <a:headEnd/>
                <a:tailEnd/>
              </a:ln>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00" y="479824"/>
            <a:ext cx="8310806"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600" b="1" dirty="0" smtClean="0">
                <a:ln w="12700">
                  <a:solidFill>
                    <a:schemeClr val="accent1"/>
                  </a:solidFill>
                  <a:prstDash val="solid"/>
                </a:ln>
                <a:solidFill>
                  <a:srgbClr val="FF0000"/>
                </a:solidFill>
                <a:effectLst>
                  <a:glow rad="63500">
                    <a:schemeClr val="accent2">
                      <a:satMod val="175000"/>
                      <a:alpha val="40000"/>
                    </a:schemeClr>
                  </a:glow>
                  <a:outerShdw dist="38100" dir="2640000" algn="bl" rotWithShape="0">
                    <a:schemeClr val="accent1"/>
                  </a:outerShdw>
                </a:effectLst>
                <a:latin typeface="Times New Roman" panose="02020603050405020304" pitchFamily="18" charset="0"/>
                <a:cs typeface="Times New Roman" panose="02020603050405020304" pitchFamily="18" charset="0"/>
              </a:rPr>
              <a:t>TRƯỜNG TIỂU </a:t>
            </a:r>
            <a:r>
              <a:rPr lang="en-US" sz="3600" b="1" smtClean="0">
                <a:ln w="12700">
                  <a:solidFill>
                    <a:schemeClr val="accent1"/>
                  </a:solidFill>
                  <a:prstDash val="solid"/>
                </a:ln>
                <a:solidFill>
                  <a:srgbClr val="FF0000"/>
                </a:solidFill>
                <a:effectLst>
                  <a:glow rad="63500">
                    <a:schemeClr val="accent2">
                      <a:satMod val="175000"/>
                      <a:alpha val="40000"/>
                    </a:schemeClr>
                  </a:glow>
                  <a:outerShdw dist="38100" dir="2640000" algn="bl" rotWithShape="0">
                    <a:schemeClr val="accent1"/>
                  </a:outerShdw>
                </a:effectLst>
                <a:latin typeface="Times New Roman" panose="02020603050405020304" pitchFamily="18" charset="0"/>
                <a:cs typeface="Times New Roman" panose="02020603050405020304" pitchFamily="18" charset="0"/>
              </a:rPr>
              <a:t>HỌC GIỒNG GĂNG</a:t>
            </a:r>
            <a:endParaRPr lang="en-US" sz="3600" b="1" cap="none" spc="0" dirty="0">
              <a:ln w="12700">
                <a:solidFill>
                  <a:schemeClr val="accent1"/>
                </a:solidFill>
                <a:prstDash val="solid"/>
              </a:ln>
              <a:solidFill>
                <a:srgbClr val="FF0000"/>
              </a:solidFill>
              <a:effectLst>
                <a:glow rad="63500">
                  <a:schemeClr val="accent2">
                    <a:satMod val="175000"/>
                    <a:alpha val="40000"/>
                  </a:schemeClr>
                </a:glow>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102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ChangeArrowheads="1"/>
          </p:cNvSpPr>
          <p:nvPr/>
        </p:nvSpPr>
        <p:spPr bwMode="auto">
          <a:xfrm>
            <a:off x="457200" y="43815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  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981730"/>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altLang="vi-VN" sz="2800" b="1" smtClean="0">
                <a:solidFill>
                  <a:srgbClr val="FF0000"/>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1. GV phải có kiến thức</a:t>
            </a:r>
            <a:r>
              <a:rPr lang="en-US" sz="2800" b="1">
                <a:solidFill>
                  <a:srgbClr val="FF0000"/>
                </a:solidFill>
                <a:latin typeface="Times New Roman" pitchFamily="18" charset="0"/>
                <a:cs typeface="Times New Roman" pitchFamily="18" charset="0"/>
              </a:rPr>
              <a:t>, am </a:t>
            </a:r>
            <a:r>
              <a:rPr lang="en-US" sz="2800" b="1" smtClean="0">
                <a:solidFill>
                  <a:srgbClr val="FF0000"/>
                </a:solidFill>
                <a:latin typeface="Times New Roman" pitchFamily="18" charset="0"/>
                <a:cs typeface="Times New Roman" pitchFamily="18" charset="0"/>
              </a:rPr>
              <a:t>hiểu về </a:t>
            </a:r>
            <a:r>
              <a:rPr lang="en-US" sz="2800" b="1">
                <a:solidFill>
                  <a:srgbClr val="FF0000"/>
                </a:solidFill>
                <a:latin typeface="Times New Roman" pitchFamily="18" charset="0"/>
                <a:cs typeface="Times New Roman" pitchFamily="18" charset="0"/>
              </a:rPr>
              <a:t>lịch sử  dân </a:t>
            </a:r>
            <a:r>
              <a:rPr lang="en-US" sz="2800" b="1" smtClean="0">
                <a:solidFill>
                  <a:srgbClr val="FF0000"/>
                </a:solidFill>
                <a:latin typeface="Times New Roman" pitchFamily="18" charset="0"/>
                <a:cs typeface="Times New Roman" pitchFamily="18" charset="0"/>
              </a:rPr>
              <a:t>tộc</a:t>
            </a:r>
            <a:endParaRPr lang="en-US" altLang="vi-VN" sz="2800" b="1">
              <a:solidFill>
                <a:srgbClr val="0033CC"/>
              </a:solidFill>
              <a:latin typeface="Times New Roman" pitchFamily="18" charset="0"/>
              <a:cs typeface="Times New Roman" pitchFamily="18" charset="0"/>
            </a:endParaRPr>
          </a:p>
        </p:txBody>
      </p:sp>
      <p:sp>
        <p:nvSpPr>
          <p:cNvPr id="7" name="Text Box 3"/>
          <p:cNvSpPr txBox="1">
            <a:spLocks noChangeArrowheads="1"/>
          </p:cNvSpPr>
          <p:nvPr/>
        </p:nvSpPr>
        <p:spPr bwMode="auto">
          <a:xfrm>
            <a:off x="381000" y="1517868"/>
            <a:ext cx="868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lgn="just">
              <a:spcBef>
                <a:spcPct val="50000"/>
              </a:spcBef>
              <a:buFontTx/>
              <a:buChar char="-"/>
            </a:pPr>
            <a:r>
              <a:rPr lang="en-US" sz="2800" b="1" smtClean="0">
                <a:solidFill>
                  <a:srgbClr val="0033CC"/>
                </a:solidFill>
                <a:latin typeface="Times New Roman" pitchFamily="18" charset="0"/>
                <a:cs typeface="Times New Roman" pitchFamily="18" charset="0"/>
              </a:rPr>
              <a:t>Mỗi </a:t>
            </a:r>
            <a:r>
              <a:rPr lang="en-US" sz="2800" b="1">
                <a:solidFill>
                  <a:srgbClr val="0033CC"/>
                </a:solidFill>
                <a:latin typeface="Times New Roman" pitchFamily="18" charset="0"/>
                <a:cs typeface="Times New Roman" pitchFamily="18" charset="0"/>
              </a:rPr>
              <a:t>chúng ta sinh ra và lớn </a:t>
            </a:r>
            <a:r>
              <a:rPr lang="en-US" sz="2800" b="1" smtClean="0">
                <a:solidFill>
                  <a:srgbClr val="0033CC"/>
                </a:solidFill>
                <a:latin typeface="Times New Roman" pitchFamily="18" charset="0"/>
                <a:cs typeface="Times New Roman" pitchFamily="18" charset="0"/>
              </a:rPr>
              <a:t>lên trên đất nước VN. Người </a:t>
            </a:r>
            <a:r>
              <a:rPr lang="en-US" sz="2800" b="1">
                <a:solidFill>
                  <a:srgbClr val="0033CC"/>
                </a:solidFill>
                <a:latin typeface="Times New Roman" pitchFamily="18" charset="0"/>
                <a:cs typeface="Times New Roman" pitchFamily="18" charset="0"/>
              </a:rPr>
              <a:t>GV sưu tầm tài liệu,</a:t>
            </a:r>
            <a:r>
              <a:rPr lang="en-US" sz="2800">
                <a:latin typeface="Times New Roman" pitchFamily="18" charset="0"/>
                <a:cs typeface="Times New Roman" pitchFamily="18" charset="0"/>
              </a:rPr>
              <a:t> </a:t>
            </a:r>
            <a:r>
              <a:rPr lang="en-US" sz="2800" b="1">
                <a:solidFill>
                  <a:srgbClr val="0033CC"/>
                </a:solidFill>
                <a:latin typeface="Times New Roman" pitchFamily="18" charset="0"/>
                <a:cs typeface="Times New Roman" pitchFamily="18" charset="0"/>
              </a:rPr>
              <a:t>tranh ảnh, bản đồ lịch sử, các di vật, để HS tự hình thành các biểu tượng lịch sử. Giúp cho HS yêu thích lịch sử Việt Nam .</a:t>
            </a:r>
            <a:r>
              <a:rPr lang="en-US" altLang="vi-VN" sz="2800" b="1">
                <a:solidFill>
                  <a:srgbClr val="0033CC"/>
                </a:solidFill>
                <a:latin typeface="Times New Roman" pitchFamily="18" charset="0"/>
                <a:cs typeface="Times New Roman" pitchFamily="18" charset="0"/>
              </a:rPr>
              <a:t> </a:t>
            </a:r>
          </a:p>
        </p:txBody>
      </p:sp>
      <p:sp>
        <p:nvSpPr>
          <p:cNvPr id="8" name="Text Box 3"/>
          <p:cNvSpPr txBox="1">
            <a:spLocks noChangeArrowheads="1"/>
          </p:cNvSpPr>
          <p:nvPr/>
        </p:nvSpPr>
        <p:spPr bwMode="auto">
          <a:xfrm>
            <a:off x="533400" y="3522643"/>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a:solidFill>
                  <a:srgbClr val="FF0000"/>
                </a:solidFill>
                <a:latin typeface="Times New Roman" pitchFamily="18" charset="0"/>
                <a:cs typeface="Times New Roman" pitchFamily="18" charset="0"/>
              </a:rPr>
              <a:t> </a:t>
            </a:r>
            <a:r>
              <a:rPr lang="en-US" sz="2800" b="1" smtClean="0">
                <a:solidFill>
                  <a:srgbClr val="0033CC"/>
                </a:solidFill>
                <a:latin typeface="Times New Roman" pitchFamily="18" charset="0"/>
                <a:cs typeface="Times New Roman" pitchFamily="18" charset="0"/>
              </a:rPr>
              <a:t>- Người </a:t>
            </a:r>
            <a:r>
              <a:rPr lang="en-US" sz="2800" b="1">
                <a:solidFill>
                  <a:srgbClr val="0033CC"/>
                </a:solidFill>
                <a:latin typeface="Times New Roman" pitchFamily="18" charset="0"/>
                <a:cs typeface="Times New Roman" pitchFamily="18" charset="0"/>
              </a:rPr>
              <a:t>GV là người sưu tầm và lựa chọn nội dung để giảng </a:t>
            </a:r>
            <a:r>
              <a:rPr lang="en-US" sz="2800" b="1" smtClean="0">
                <a:solidFill>
                  <a:srgbClr val="0033CC"/>
                </a:solidFill>
                <a:latin typeface="Times New Roman" pitchFamily="18" charset="0"/>
                <a:cs typeface="Times New Roman" pitchFamily="18" charset="0"/>
              </a:rPr>
              <a:t>dạy, GV đọc và ghi chép lại.</a:t>
            </a:r>
            <a:endParaRPr lang="en-US" altLang="vi-VN" sz="2800" b="1">
              <a:solidFill>
                <a:srgbClr val="0033CC"/>
              </a:solidFill>
              <a:latin typeface="Times New Roman" pitchFamily="18" charset="0"/>
              <a:cs typeface="Times New Roman" pitchFamily="18" charset="0"/>
            </a:endParaRPr>
          </a:p>
        </p:txBody>
      </p:sp>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ChangeArrowheads="1"/>
          </p:cNvSpPr>
          <p:nvPr/>
        </p:nvSpPr>
        <p:spPr bwMode="auto">
          <a:xfrm>
            <a:off x="228600" y="66675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160446"/>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altLang="vi-VN" sz="2800" b="1" smtClean="0">
                <a:solidFill>
                  <a:srgbClr val="FF0000"/>
                </a:solidFill>
                <a:latin typeface="Times New Roman" pitchFamily="18" charset="0"/>
                <a:cs typeface="Times New Roman" pitchFamily="18" charset="0"/>
              </a:rPr>
              <a:t>2 </a:t>
            </a:r>
            <a:r>
              <a:rPr lang="en-US" altLang="vi-VN" sz="2800" b="1">
                <a:solidFill>
                  <a:srgbClr val="FF0000"/>
                </a:solidFill>
                <a:latin typeface="Times New Roman" pitchFamily="18" charset="0"/>
                <a:cs typeface="Times New Roman" pitchFamily="18" charset="0"/>
              </a:rPr>
              <a:t>.</a:t>
            </a:r>
            <a:r>
              <a:rPr lang="en-US" sz="2800" b="1">
                <a:solidFill>
                  <a:srgbClr val="FF0000"/>
                </a:solidFill>
                <a:latin typeface="Times New Roman" pitchFamily="18" charset="0"/>
                <a:cs typeface="Times New Roman" pitchFamily="18" charset="0"/>
              </a:rPr>
              <a:t> Chuẩn bị đầy đủ các tư liệu ứng dụng công nghệ thông tin, các phương tiện dạy học khác</a:t>
            </a:r>
            <a:r>
              <a:rPr lang="en-US" altLang="vi-VN" sz="2800" b="1">
                <a:solidFill>
                  <a:srgbClr val="FF0000"/>
                </a:solidFill>
                <a:latin typeface="Times New Roman" pitchFamily="18" charset="0"/>
                <a:cs typeface="Times New Roman" pitchFamily="18" charset="0"/>
              </a:rPr>
              <a:t> </a:t>
            </a:r>
          </a:p>
        </p:txBody>
      </p:sp>
      <p:sp>
        <p:nvSpPr>
          <p:cNvPr id="8" name="Text Box 3"/>
          <p:cNvSpPr txBox="1">
            <a:spLocks noChangeArrowheads="1"/>
          </p:cNvSpPr>
          <p:nvPr/>
        </p:nvSpPr>
        <p:spPr bwMode="auto">
          <a:xfrm>
            <a:off x="76200" y="2253556"/>
            <a:ext cx="8991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smtClean="0">
                <a:solidFill>
                  <a:srgbClr val="0033CC"/>
                </a:solidFill>
                <a:latin typeface="Times New Roman" pitchFamily="18" charset="0"/>
                <a:cs typeface="Times New Roman" pitchFamily="18" charset="0"/>
              </a:rPr>
              <a:t>    Tư </a:t>
            </a:r>
            <a:r>
              <a:rPr lang="en-US" sz="2800" b="1" dirty="0" err="1">
                <a:solidFill>
                  <a:srgbClr val="0033CC"/>
                </a:solidFill>
                <a:latin typeface="Times New Roman" pitchFamily="18" charset="0"/>
                <a:cs typeface="Times New Roman" pitchFamily="18" charset="0"/>
              </a:rPr>
              <a:t>duy</a:t>
            </a:r>
            <a:r>
              <a:rPr lang="en-US" sz="2800" b="1" dirty="0">
                <a:solidFill>
                  <a:srgbClr val="0033CC"/>
                </a:solidFill>
                <a:latin typeface="Times New Roman" pitchFamily="18" charset="0"/>
                <a:cs typeface="Times New Roman" pitchFamily="18" charset="0"/>
              </a:rPr>
              <a:t> HS </a:t>
            </a:r>
            <a:r>
              <a:rPr lang="en-US" sz="2800" b="1" dirty="0" err="1">
                <a:solidFill>
                  <a:srgbClr val="0033CC"/>
                </a:solidFill>
                <a:latin typeface="Times New Roman" pitchFamily="18" charset="0"/>
                <a:cs typeface="Times New Roman" pitchFamily="18" charset="0"/>
              </a:rPr>
              <a:t>là</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tư</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duy</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trực</a:t>
            </a:r>
            <a:r>
              <a:rPr lang="en-US" sz="2800" b="1" dirty="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quan</a:t>
            </a:r>
            <a:endParaRPr lang="en-US" sz="2800" b="1" dirty="0" smtClean="0">
              <a:solidFill>
                <a:srgbClr val="0033CC"/>
              </a:solidFill>
              <a:latin typeface="Times New Roman" pitchFamily="18" charset="0"/>
              <a:cs typeface="Times New Roman" pitchFamily="18" charset="0"/>
            </a:endParaRPr>
          </a:p>
          <a:p>
            <a:pPr>
              <a:spcBef>
                <a:spcPct val="50000"/>
              </a:spcBef>
            </a:pPr>
            <a:r>
              <a:rPr lang="en-US" sz="2800" b="1">
                <a:solidFill>
                  <a:srgbClr val="0033CC"/>
                </a:solidFill>
                <a:latin typeface="Times New Roman" pitchFamily="18" charset="0"/>
                <a:cs typeface="Times New Roman" pitchFamily="18" charset="0"/>
              </a:rPr>
              <a:t> </a:t>
            </a:r>
            <a:r>
              <a:rPr lang="en-US" sz="2800" b="1" smtClean="0">
                <a:solidFill>
                  <a:srgbClr val="0033CC"/>
                </a:solidFill>
                <a:latin typeface="Times New Roman" pitchFamily="18" charset="0"/>
                <a:cs typeface="Times New Roman" pitchFamily="18" charset="0"/>
              </a:rPr>
              <a:t>   GV </a:t>
            </a:r>
            <a:r>
              <a:rPr lang="en-US" sz="2800" b="1" dirty="0" err="1">
                <a:solidFill>
                  <a:srgbClr val="0033CC"/>
                </a:solidFill>
                <a:latin typeface="Times New Roman" pitchFamily="18" charset="0"/>
                <a:cs typeface="Times New Roman" pitchFamily="18" charset="0"/>
              </a:rPr>
              <a:t>tổ</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chức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cho</a:t>
            </a:r>
            <a:r>
              <a:rPr lang="en-US" sz="2800" b="1" dirty="0">
                <a:solidFill>
                  <a:srgbClr val="0033CC"/>
                </a:solidFill>
                <a:latin typeface="Times New Roman" pitchFamily="18" charset="0"/>
                <a:cs typeface="Times New Roman" pitchFamily="18" charset="0"/>
              </a:rPr>
              <a:t> HS </a:t>
            </a:r>
            <a:r>
              <a:rPr lang="en-US" sz="2800" b="1" dirty="0" err="1">
                <a:solidFill>
                  <a:srgbClr val="0033CC"/>
                </a:solidFill>
                <a:latin typeface="Times New Roman" pitchFamily="18" charset="0"/>
                <a:cs typeface="Times New Roman" pitchFamily="18" charset="0"/>
              </a:rPr>
              <a:t>khám</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phá</a:t>
            </a:r>
            <a:r>
              <a:rPr lang="en-US" sz="2800" b="1" dirty="0">
                <a:solidFill>
                  <a:srgbClr val="0033CC"/>
                </a:solidFill>
                <a:latin typeface="Times New Roman" pitchFamily="18" charset="0"/>
                <a:cs typeface="Times New Roman" pitchFamily="18" charset="0"/>
              </a:rPr>
              <a:t> qua </a:t>
            </a:r>
            <a:r>
              <a:rPr lang="en-US" sz="2800" b="1" dirty="0" err="1">
                <a:solidFill>
                  <a:srgbClr val="0033CC"/>
                </a:solidFill>
                <a:latin typeface="Times New Roman" pitchFamily="18" charset="0"/>
                <a:cs typeface="Times New Roman" pitchFamily="18" charset="0"/>
              </a:rPr>
              <a:t>tranh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ảnh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bản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đồ</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các</a:t>
            </a:r>
            <a:r>
              <a:rPr lang="en-US" sz="2800" b="1" dirty="0">
                <a:solidFill>
                  <a:srgbClr val="0033CC"/>
                </a:solidFill>
                <a:latin typeface="Times New Roman" pitchFamily="18" charset="0"/>
                <a:cs typeface="Times New Roman" pitchFamily="18" charset="0"/>
              </a:rPr>
              <a:t> di </a:t>
            </a:r>
            <a:r>
              <a:rPr lang="en-US" sz="2800" b="1" dirty="0" err="1">
                <a:solidFill>
                  <a:srgbClr val="0033CC"/>
                </a:solidFill>
                <a:latin typeface="Times New Roman" pitchFamily="18" charset="0"/>
                <a:cs typeface="Times New Roman" pitchFamily="18" charset="0"/>
              </a:rPr>
              <a:t>vật</a:t>
            </a:r>
            <a:r>
              <a:rPr lang="en-US" sz="2800" b="1" dirty="0">
                <a:solidFill>
                  <a:srgbClr val="0033CC"/>
                </a:solidFill>
                <a:latin typeface="Times New Roman" pitchFamily="18" charset="0"/>
                <a:cs typeface="Times New Roman" pitchFamily="18" charset="0"/>
              </a:rPr>
              <a:t>, </a:t>
            </a:r>
            <a:r>
              <a:rPr lang="en-US" sz="2800" b="1" err="1">
                <a:solidFill>
                  <a:srgbClr val="0033CC"/>
                </a:solidFill>
                <a:latin typeface="Times New Roman" pitchFamily="18" charset="0"/>
                <a:cs typeface="Times New Roman" pitchFamily="18" charset="0"/>
              </a:rPr>
              <a:t>câu</a:t>
            </a:r>
            <a:r>
              <a:rPr lang="en-US" sz="2800" b="1">
                <a:solidFill>
                  <a:srgbClr val="0033CC"/>
                </a:solidFill>
                <a:latin typeface="Times New Roman" pitchFamily="18" charset="0"/>
                <a:cs typeface="Times New Roman" pitchFamily="18" charset="0"/>
              </a:rPr>
              <a:t> </a:t>
            </a:r>
            <a:r>
              <a:rPr lang="en-US" sz="2800" b="1" smtClean="0">
                <a:solidFill>
                  <a:srgbClr val="0033CC"/>
                </a:solidFill>
                <a:latin typeface="Times New Roman" pitchFamily="18" charset="0"/>
                <a:cs typeface="Times New Roman" pitchFamily="18" charset="0"/>
              </a:rPr>
              <a:t>chuyện. Giúp các em yêu thích học Lịch sử Việt Nam hơn.</a:t>
            </a:r>
            <a:endParaRPr lang="en-US" altLang="vi-VN" sz="2800" b="1" dirty="0">
              <a:solidFill>
                <a:srgbClr val="0033CC"/>
              </a:solidFill>
              <a:latin typeface="Times New Roman" pitchFamily="18" charset="0"/>
              <a:cs typeface="Times New Roman" pitchFamily="18" charset="0"/>
            </a:endParaRPr>
          </a:p>
        </p:txBody>
      </p:sp>
      <p:pic>
        <p:nvPicPr>
          <p:cNvPr id="5"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4133" y="3834487"/>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5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82933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smtClean="0">
                <a:solidFill>
                  <a:srgbClr val="FF0000"/>
                </a:solidFill>
                <a:latin typeface="Times New Roman" pitchFamily="18" charset="0"/>
                <a:cs typeface="Times New Roman" pitchFamily="18" charset="0"/>
              </a:rPr>
              <a:t>  3</a:t>
            </a:r>
            <a:r>
              <a:rPr lang="en-US" sz="2800" b="1">
                <a:solidFill>
                  <a:srgbClr val="FF0000"/>
                </a:solidFill>
                <a:latin typeface="Times New Roman" pitchFamily="18" charset="0"/>
                <a:cs typeface="Times New Roman" pitchFamily="18" charset="0"/>
              </a:rPr>
              <a:t>. Khai thác kiến thức từ kênh hình trong SGK . </a:t>
            </a:r>
            <a:endParaRPr lang="en-US" sz="2800">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685800" y="36195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330464"/>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smtClean="0">
                <a:solidFill>
                  <a:srgbClr val="3333FF"/>
                </a:solidFill>
                <a:latin typeface="Times New Roman" pitchFamily="18" charset="0"/>
                <a:cs typeface="Times New Roman" pitchFamily="18" charset="0"/>
              </a:rPr>
              <a:t>-   Kênh </a:t>
            </a:r>
            <a:r>
              <a:rPr lang="en-US" sz="2000" b="1" dirty="0" err="1" smtClean="0">
                <a:solidFill>
                  <a:srgbClr val="3333FF"/>
                </a:solidFill>
                <a:latin typeface="Times New Roman" pitchFamily="18" charset="0"/>
                <a:cs typeface="Times New Roman" pitchFamily="18" charset="0"/>
              </a:rPr>
              <a:t>hình</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làm</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nhiệm</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vụ</a:t>
            </a:r>
            <a:r>
              <a:rPr lang="en-US" sz="2000" b="1" dirty="0" smtClean="0">
                <a:solidFill>
                  <a:srgbClr val="3333FF"/>
                </a:solidFill>
                <a:latin typeface="Times New Roman" pitchFamily="18" charset="0"/>
                <a:cs typeface="Times New Roman" pitchFamily="18" charset="0"/>
              </a:rPr>
              <a:t> minh </a:t>
            </a:r>
            <a:r>
              <a:rPr lang="en-US" sz="2000" b="1" dirty="0" err="1" smtClean="0">
                <a:solidFill>
                  <a:srgbClr val="3333FF"/>
                </a:solidFill>
                <a:latin typeface="Times New Roman" pitchFamily="18" charset="0"/>
                <a:cs typeface="Times New Roman" pitchFamily="18" charset="0"/>
              </a:rPr>
              <a:t>họa</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cho</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kênh</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chữ</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là</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phương</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tiện</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dạy</a:t>
            </a:r>
            <a:r>
              <a:rPr lang="en-US" sz="2000" b="1" dirty="0" smtClean="0">
                <a:solidFill>
                  <a:srgbClr val="3333FF"/>
                </a:solidFill>
                <a:latin typeface="Times New Roman" pitchFamily="18" charset="0"/>
                <a:cs typeface="Times New Roman" pitchFamily="18" charset="0"/>
              </a:rPr>
              <a:t> </a:t>
            </a:r>
            <a:r>
              <a:rPr lang="en-US" sz="2000" b="1" err="1" smtClean="0">
                <a:solidFill>
                  <a:srgbClr val="3333FF"/>
                </a:solidFill>
                <a:latin typeface="Times New Roman" pitchFamily="18" charset="0"/>
                <a:cs typeface="Times New Roman" pitchFamily="18" charset="0"/>
              </a:rPr>
              <a:t>học</a:t>
            </a:r>
            <a:r>
              <a:rPr lang="en-US" sz="2000" b="1" smtClean="0">
                <a:solidFill>
                  <a:srgbClr val="3333FF"/>
                </a:solidFill>
                <a:latin typeface="Times New Roman" pitchFamily="18" charset="0"/>
                <a:cs typeface="Times New Roman" pitchFamily="18" charset="0"/>
              </a:rPr>
              <a:t>, kênh hình </a:t>
            </a:r>
            <a:r>
              <a:rPr lang="en-US" sz="2000" b="1" dirty="0" err="1" smtClean="0">
                <a:solidFill>
                  <a:srgbClr val="3333FF"/>
                </a:solidFill>
                <a:latin typeface="Times New Roman" pitchFamily="18" charset="0"/>
                <a:cs typeface="Times New Roman" pitchFamily="18" charset="0"/>
              </a:rPr>
              <a:t>gồm</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tranh</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ảnh</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bản</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đồ</a:t>
            </a:r>
            <a:r>
              <a:rPr lang="en-US" sz="2000" b="1" dirty="0" smtClean="0">
                <a:solidFill>
                  <a:srgbClr val="3333FF"/>
                </a:solidFill>
                <a:latin typeface="Times New Roman" pitchFamily="18" charset="0"/>
                <a:cs typeface="Times New Roman" pitchFamily="18" charset="0"/>
              </a:rPr>
              <a:t>, </a:t>
            </a:r>
            <a:r>
              <a:rPr lang="en-US" sz="2000" b="1" err="1" smtClean="0">
                <a:solidFill>
                  <a:srgbClr val="3333FF"/>
                </a:solidFill>
                <a:latin typeface="Times New Roman" pitchFamily="18" charset="0"/>
                <a:cs typeface="Times New Roman" pitchFamily="18" charset="0"/>
              </a:rPr>
              <a:t>biểu</a:t>
            </a:r>
            <a:r>
              <a:rPr lang="en-US" sz="2000" b="1" smtClean="0">
                <a:solidFill>
                  <a:srgbClr val="3333FF"/>
                </a:solidFill>
                <a:latin typeface="Times New Roman" pitchFamily="18" charset="0"/>
                <a:cs typeface="Times New Roman" pitchFamily="18" charset="0"/>
              </a:rPr>
              <a:t> đồ. Để giúp HS hiểu kiến thức sâu hơn.</a:t>
            </a:r>
            <a:endParaRPr lang="en-US" sz="2000" b="1" dirty="0">
              <a:solidFill>
                <a:srgbClr val="3333FF"/>
              </a:solidFill>
              <a:latin typeface="Times New Roman" pitchFamily="18" charset="0"/>
              <a:cs typeface="Times New Roman" pitchFamily="18" charset="0"/>
            </a:endParaRPr>
          </a:p>
        </p:txBody>
      </p:sp>
      <p:sp>
        <p:nvSpPr>
          <p:cNvPr id="8" name="Text Box 3"/>
          <p:cNvSpPr txBox="1">
            <a:spLocks noChangeArrowheads="1"/>
          </p:cNvSpPr>
          <p:nvPr/>
        </p:nvSpPr>
        <p:spPr bwMode="auto">
          <a:xfrm>
            <a:off x="381000" y="2077584"/>
            <a:ext cx="8686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Bước</a:t>
            </a:r>
            <a:r>
              <a:rPr lang="en-US" sz="2000" b="1" dirty="0">
                <a:solidFill>
                  <a:srgbClr val="3333FF"/>
                </a:solidFill>
                <a:latin typeface="Times New Roman" pitchFamily="18" charset="0"/>
                <a:cs typeface="Times New Roman" pitchFamily="18" charset="0"/>
              </a:rPr>
              <a:t> 1: </a:t>
            </a:r>
            <a:r>
              <a:rPr lang="en-US" sz="2000" b="1" dirty="0" smtClean="0">
                <a:solidFill>
                  <a:srgbClr val="3333FF"/>
                </a:solidFill>
                <a:latin typeface="Times New Roman" pitchFamily="18" charset="0"/>
                <a:cs typeface="Times New Roman" pitchFamily="18" charset="0"/>
              </a:rPr>
              <a:t>GV </a:t>
            </a:r>
            <a:r>
              <a:rPr lang="en-US" sz="2000" b="1" dirty="0" err="1" smtClean="0">
                <a:solidFill>
                  <a:srgbClr val="3333FF"/>
                </a:solidFill>
                <a:latin typeface="Times New Roman" pitchFamily="18" charset="0"/>
                <a:cs typeface="Times New Roman" pitchFamily="18" charset="0"/>
              </a:rPr>
              <a:t>hướng</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dẫn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học</a:t>
            </a:r>
            <a:r>
              <a:rPr lang="en-US" sz="2000" b="1" dirty="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các</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ki</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hiệu</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quy</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ước</a:t>
            </a:r>
            <a:r>
              <a:rPr lang="en-US" sz="2000" b="1" dirty="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trong</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phần</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giải</a:t>
            </a:r>
            <a:endParaRPr lang="en-US" sz="2000" b="1" dirty="0">
              <a:solidFill>
                <a:srgbClr val="3333FF"/>
              </a:solidFill>
              <a:latin typeface="Times New Roman" pitchFamily="18" charset="0"/>
              <a:cs typeface="Times New Roman" pitchFamily="18" charset="0"/>
            </a:endParaRPr>
          </a:p>
          <a:p>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Bước</a:t>
            </a:r>
            <a:r>
              <a:rPr lang="en-US" sz="2000" b="1" dirty="0">
                <a:solidFill>
                  <a:srgbClr val="3333FF"/>
                </a:solidFill>
                <a:latin typeface="Times New Roman" pitchFamily="18" charset="0"/>
                <a:cs typeface="Times New Roman" pitchFamily="18" charset="0"/>
              </a:rPr>
              <a:t> 2: </a:t>
            </a:r>
            <a:r>
              <a:rPr lang="en-US" sz="2000" b="1" dirty="0" err="1">
                <a:solidFill>
                  <a:srgbClr val="3333FF"/>
                </a:solidFill>
                <a:latin typeface="Times New Roman" pitchFamily="18" charset="0"/>
                <a:cs typeface="Times New Roman" pitchFamily="18" charset="0"/>
              </a:rPr>
              <a:t>Nêu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mục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đích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làm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việc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kênh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hình</a:t>
            </a:r>
            <a:r>
              <a:rPr lang="en-US" sz="2000" b="1" dirty="0">
                <a:solidFill>
                  <a:srgbClr val="3333FF"/>
                </a:solidFill>
                <a:latin typeface="Times New Roman" pitchFamily="18" charset="0"/>
                <a:cs typeface="Times New Roman" pitchFamily="18" charset="0"/>
              </a:rPr>
              <a:t>.</a:t>
            </a:r>
          </a:p>
          <a:p>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Bước</a:t>
            </a:r>
            <a:r>
              <a:rPr lang="en-US" sz="2000" b="1" dirty="0" smtClean="0">
                <a:solidFill>
                  <a:srgbClr val="3333FF"/>
                </a:solidFill>
                <a:latin typeface="Times New Roman" pitchFamily="18" charset="0"/>
                <a:cs typeface="Times New Roman" pitchFamily="18" charset="0"/>
              </a:rPr>
              <a:t> </a:t>
            </a:r>
            <a:r>
              <a:rPr lang="en-US" sz="2000" b="1" dirty="0">
                <a:solidFill>
                  <a:srgbClr val="3333FF"/>
                </a:solidFill>
                <a:latin typeface="Times New Roman" pitchFamily="18" charset="0"/>
                <a:cs typeface="Times New Roman" pitchFamily="18" charset="0"/>
              </a:rPr>
              <a:t>3: </a:t>
            </a:r>
            <a:r>
              <a:rPr lang="en-US" sz="2000" b="1" dirty="0" err="1">
                <a:solidFill>
                  <a:srgbClr val="3333FF"/>
                </a:solidFill>
                <a:latin typeface="Times New Roman" pitchFamily="18" charset="0"/>
                <a:cs typeface="Times New Roman" pitchFamily="18" charset="0"/>
              </a:rPr>
              <a:t>Giáo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viên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đưa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ra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các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câu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hỏi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gợi</a:t>
            </a:r>
            <a:r>
              <a:rPr lang="en-US" sz="2000" b="1" dirty="0">
                <a:solidFill>
                  <a:srgbClr val="3333FF"/>
                </a:solidFill>
                <a:latin typeface="Times New Roman" pitchFamily="18" charset="0"/>
                <a:cs typeface="Times New Roman" pitchFamily="18" charset="0"/>
              </a:rPr>
              <a:t> ý </a:t>
            </a:r>
            <a:r>
              <a:rPr lang="en-US" sz="2000" b="1" dirty="0" err="1">
                <a:solidFill>
                  <a:srgbClr val="3333FF"/>
                </a:solidFill>
                <a:latin typeface="Times New Roman" pitchFamily="18" charset="0"/>
                <a:cs typeface="Times New Roman" pitchFamily="18" charset="0"/>
              </a:rPr>
              <a:t>đê</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học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sinh</a:t>
            </a:r>
            <a:r>
              <a:rPr lang="en-US" sz="2000" b="1" dirty="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khai</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thác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kiến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thức</a:t>
            </a:r>
            <a:r>
              <a:rPr lang="en-US" sz="2000" b="1" dirty="0">
                <a:solidFill>
                  <a:srgbClr val="3333FF"/>
                </a:solidFill>
                <a:latin typeface="Times New Roman" pitchFamily="18" charset="0"/>
                <a:cs typeface="Times New Roman" pitchFamily="18" charset="0"/>
              </a:rPr>
              <a:t> </a:t>
            </a:r>
            <a:r>
              <a:rPr lang="en-US" sz="2000" b="1" dirty="0" smtClean="0">
                <a:solidFill>
                  <a:srgbClr val="3333FF"/>
                </a:solidFill>
                <a:latin typeface="Times New Roman" pitchFamily="18" charset="0"/>
                <a:cs typeface="Times New Roman" pitchFamily="18" charset="0"/>
              </a:rPr>
              <a:t>qua </a:t>
            </a:r>
            <a:r>
              <a:rPr lang="en-US" sz="2000" b="1" dirty="0" err="1" smtClean="0">
                <a:solidFill>
                  <a:srgbClr val="3333FF"/>
                </a:solidFill>
                <a:latin typeface="Times New Roman" pitchFamily="18" charset="0"/>
                <a:cs typeface="Times New Roman" pitchFamily="18" charset="0"/>
              </a:rPr>
              <a:t>kênh</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hình</a:t>
            </a:r>
            <a:r>
              <a:rPr lang="en-US" sz="2000" b="1" dirty="0" smtClean="0">
                <a:solidFill>
                  <a:srgbClr val="3333FF"/>
                </a:solidFill>
                <a:latin typeface="Times New Roman" pitchFamily="18" charset="0"/>
                <a:cs typeface="Times New Roman" pitchFamily="18" charset="0"/>
              </a:rPr>
              <a:t>.</a:t>
            </a:r>
          </a:p>
          <a:p>
            <a:r>
              <a:rPr lang="en-US" sz="2000" b="1" dirty="0" smtClean="0">
                <a:solidFill>
                  <a:srgbClr val="3333FF"/>
                </a:solidFill>
                <a:latin typeface="Times New Roman" pitchFamily="18" charset="0"/>
                <a:cs typeface="Times New Roman" pitchFamily="18" charset="0"/>
              </a:rPr>
              <a:t> </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Bước</a:t>
            </a:r>
            <a:r>
              <a:rPr lang="en-US" sz="2000" b="1" dirty="0">
                <a:solidFill>
                  <a:srgbClr val="3333FF"/>
                </a:solidFill>
                <a:latin typeface="Times New Roman" pitchFamily="18" charset="0"/>
                <a:cs typeface="Times New Roman" pitchFamily="18" charset="0"/>
              </a:rPr>
              <a:t> 4: </a:t>
            </a:r>
            <a:r>
              <a:rPr lang="en-US" sz="2000" b="1" dirty="0" err="1">
                <a:solidFill>
                  <a:srgbClr val="3333FF"/>
                </a:solidFill>
                <a:latin typeface="Times New Roman" pitchFamily="18" charset="0"/>
                <a:cs typeface="Times New Roman" pitchFamily="18" charset="0"/>
              </a:rPr>
              <a:t>Học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sinh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trình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bày</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kiến</a:t>
            </a:r>
            <a:r>
              <a:rPr lang="en-US" sz="2000" b="1" dirty="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thức</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mới</a:t>
            </a:r>
            <a:r>
              <a:rPr lang="en-US" sz="2000" b="1" dirty="0">
                <a:solidFill>
                  <a:srgbClr val="3333FF"/>
                </a:solidFill>
                <a:latin typeface="Times New Roman" pitchFamily="18" charset="0"/>
                <a:cs typeface="Times New Roman" pitchFamily="18" charset="0"/>
              </a:rPr>
              <a:t> qua </a:t>
            </a:r>
            <a:r>
              <a:rPr lang="en-US" sz="2000" b="1" dirty="0" err="1">
                <a:solidFill>
                  <a:srgbClr val="3333FF"/>
                </a:solidFill>
                <a:latin typeface="Times New Roman" pitchFamily="18" charset="0"/>
                <a:cs typeface="Times New Roman" pitchFamily="18" charset="0"/>
              </a:rPr>
              <a:t>khai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thác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kênh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hình</a:t>
            </a:r>
            <a:r>
              <a:rPr lang="en-US" sz="2000" b="1" dirty="0" smtClean="0">
                <a:solidFill>
                  <a:srgbClr val="3333FF"/>
                </a:solidFill>
                <a:latin typeface="Times New Roman" pitchFamily="18" charset="0"/>
                <a:cs typeface="Times New Roman" pitchFamily="18" charset="0"/>
              </a:rPr>
              <a:t>.</a:t>
            </a:r>
          </a:p>
          <a:p>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Bước</a:t>
            </a:r>
            <a:r>
              <a:rPr lang="en-US" sz="2000" b="1" dirty="0">
                <a:solidFill>
                  <a:srgbClr val="3333FF"/>
                </a:solidFill>
                <a:latin typeface="Times New Roman" pitchFamily="18" charset="0"/>
                <a:cs typeface="Times New Roman" pitchFamily="18" charset="0"/>
              </a:rPr>
              <a:t> 5: </a:t>
            </a:r>
            <a:r>
              <a:rPr lang="en-US" sz="2000" b="1" dirty="0" smtClean="0">
                <a:solidFill>
                  <a:srgbClr val="3333FF"/>
                </a:solidFill>
                <a:latin typeface="Times New Roman" pitchFamily="18" charset="0"/>
                <a:cs typeface="Times New Roman" pitchFamily="18" charset="0"/>
              </a:rPr>
              <a:t>Cho </a:t>
            </a:r>
            <a:r>
              <a:rPr lang="en-US" sz="2000" b="1" dirty="0" err="1" smtClean="0">
                <a:solidFill>
                  <a:srgbClr val="3333FF"/>
                </a:solidFill>
                <a:latin typeface="Times New Roman" pitchFamily="18" charset="0"/>
                <a:cs typeface="Times New Roman" pitchFamily="18" charset="0"/>
              </a:rPr>
              <a:t>học</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sinh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nhận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xét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bô</a:t>
            </a:r>
            <a:r>
              <a:rPr lang="en-US" sz="2000" b="1" dirty="0">
                <a:solidFill>
                  <a:srgbClr val="3333FF"/>
                </a:solidFill>
                <a:latin typeface="Times New Roman" pitchFamily="18" charset="0"/>
                <a:cs typeface="Times New Roman" pitchFamily="18" charset="0"/>
              </a:rPr>
              <a:t>̉ sung </a:t>
            </a:r>
            <a:r>
              <a:rPr lang="en-US" sz="2000" b="1" dirty="0" err="1">
                <a:solidFill>
                  <a:srgbClr val="3333FF"/>
                </a:solidFill>
                <a:latin typeface="Times New Roman" pitchFamily="18" charset="0"/>
                <a:cs typeface="Times New Roman" pitchFamily="18" charset="0"/>
              </a:rPr>
              <a:t>trước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khi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giáo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viên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đưa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ra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kết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luận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khắc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sâu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kiến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thức</a:t>
            </a:r>
            <a:r>
              <a:rPr lang="en-US" sz="2000" b="1" dirty="0">
                <a:solidFill>
                  <a:srgbClr val="3333FF"/>
                </a:solidFill>
                <a:latin typeface="Times New Roman" pitchFamily="18" charset="0"/>
                <a:cs typeface="Times New Roman" pitchFamily="18" charset="0"/>
              </a:rPr>
              <a:t>.</a:t>
            </a:r>
          </a:p>
        </p:txBody>
      </p:sp>
      <p:pic>
        <p:nvPicPr>
          <p:cNvPr id="7"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2732" y="-5285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590550"/>
            <a:ext cx="922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   4.</a:t>
            </a:r>
            <a:r>
              <a:rPr lang="en-US" sz="2800" b="1">
                <a:solidFill>
                  <a:srgbClr val="FF0000"/>
                </a:solidFill>
                <a:latin typeface="Times New Roman" pitchFamily="18" charset="0"/>
                <a:cs typeface="Times New Roman" pitchFamily="18" charset="0"/>
              </a:rPr>
              <a:t> Lựa chọn cách thức tổ chức dạy học phù hợp đặc trưng bộ môn, phát huy tính tích cực, sáng tạo của học </a:t>
            </a:r>
            <a:r>
              <a:rPr lang="en-US" sz="2800" b="1" smtClean="0">
                <a:solidFill>
                  <a:srgbClr val="FF0000"/>
                </a:solidFill>
                <a:latin typeface="Times New Roman" pitchFamily="18" charset="0"/>
                <a:cs typeface="Times New Roman" pitchFamily="18" charset="0"/>
              </a:rPr>
              <a:t>sinh</a:t>
            </a:r>
            <a:r>
              <a:rPr lang="en-US" sz="2800" b="1">
                <a:solidFill>
                  <a:srgbClr val="FF0000"/>
                </a:solidFill>
                <a:latin typeface="Times New Roman" pitchFamily="18" charset="0"/>
                <a:cs typeface="Times New Roman" pitchFamily="18" charset="0"/>
              </a:rPr>
              <a:t>.</a:t>
            </a:r>
            <a:endParaRPr lang="en-US" altLang="vi-VN" sz="2800" b="1">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143000" y="13335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381000" y="1504950"/>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smtClean="0">
                <a:solidFill>
                  <a:srgbClr val="0033CC"/>
                </a:solidFill>
                <a:latin typeface="Times New Roman" pitchFamily="18" charset="0"/>
                <a:cs typeface="Times New Roman" pitchFamily="18" charset="0"/>
              </a:rPr>
              <a:t>-  Dạy </a:t>
            </a:r>
            <a:r>
              <a:rPr lang="en-US" sz="2800" b="1" dirty="0" err="1" smtClean="0">
                <a:solidFill>
                  <a:srgbClr val="0033CC"/>
                </a:solidFill>
                <a:latin typeface="Times New Roman" pitchFamily="18" charset="0"/>
                <a:cs typeface="Times New Roman" pitchFamily="18" charset="0"/>
              </a:rPr>
              <a:t>Lịch</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sử</a:t>
            </a:r>
            <a:r>
              <a:rPr lang="en-US" sz="2800" b="1" dirty="0" smtClean="0">
                <a:solidFill>
                  <a:srgbClr val="0033CC"/>
                </a:solidFill>
                <a:latin typeface="Times New Roman" pitchFamily="18" charset="0"/>
                <a:cs typeface="Times New Roman" pitchFamily="18" charset="0"/>
              </a:rPr>
              <a:t> GV </a:t>
            </a:r>
            <a:r>
              <a:rPr lang="en-US" sz="2800" b="1" dirty="0" err="1" smtClean="0">
                <a:solidFill>
                  <a:srgbClr val="0033CC"/>
                </a:solidFill>
                <a:latin typeface="Times New Roman" pitchFamily="18" charset="0"/>
                <a:cs typeface="Times New Roman" pitchFamily="18" charset="0"/>
              </a:rPr>
              <a:t>phải</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đọc</a:t>
            </a:r>
            <a:r>
              <a:rPr lang="en-US" sz="2800" b="1" dirty="0" smtClean="0">
                <a:solidFill>
                  <a:srgbClr val="0033CC"/>
                </a:solidFill>
                <a:latin typeface="Times New Roman" pitchFamily="18" charset="0"/>
                <a:cs typeface="Times New Roman" pitchFamily="18" charset="0"/>
              </a:rPr>
              <a:t> </a:t>
            </a:r>
            <a:r>
              <a:rPr lang="en-US" sz="2800" b="1" err="1" smtClean="0">
                <a:solidFill>
                  <a:srgbClr val="0033CC"/>
                </a:solidFill>
                <a:latin typeface="Times New Roman" pitchFamily="18" charset="0"/>
                <a:cs typeface="Times New Roman" pitchFamily="18" charset="0"/>
              </a:rPr>
              <a:t>rất</a:t>
            </a:r>
            <a:r>
              <a:rPr lang="en-US" sz="2800" b="1" smtClean="0">
                <a:solidFill>
                  <a:srgbClr val="0033CC"/>
                </a:solidFill>
                <a:latin typeface="Times New Roman" pitchFamily="18" charset="0"/>
                <a:cs typeface="Times New Roman" pitchFamily="18" charset="0"/>
              </a:rPr>
              <a:t>  nhiều.                                         -  Người </a:t>
            </a:r>
            <a:r>
              <a:rPr lang="en-US" sz="2800" b="1" dirty="0" smtClean="0">
                <a:solidFill>
                  <a:srgbClr val="0033CC"/>
                </a:solidFill>
                <a:latin typeface="Times New Roman" pitchFamily="18" charset="0"/>
                <a:cs typeface="Times New Roman" pitchFamily="18" charset="0"/>
              </a:rPr>
              <a:t>GV </a:t>
            </a:r>
            <a:r>
              <a:rPr lang="en-US" sz="2800" b="1" dirty="0" err="1" smtClean="0">
                <a:solidFill>
                  <a:srgbClr val="0033CC"/>
                </a:solidFill>
                <a:latin typeface="Times New Roman" pitchFamily="18" charset="0"/>
                <a:cs typeface="Times New Roman" pitchFamily="18" charset="0"/>
              </a:rPr>
              <a:t>phải</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phân</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tích</a:t>
            </a:r>
            <a:r>
              <a:rPr lang="en-US" sz="2800" b="1" dirty="0" smtClean="0">
                <a:solidFill>
                  <a:srgbClr val="0033CC"/>
                </a:solidFill>
                <a:latin typeface="Times New Roman" pitchFamily="18" charset="0"/>
                <a:cs typeface="Times New Roman" pitchFamily="18" charset="0"/>
              </a:rPr>
              <a:t>, so </a:t>
            </a:r>
            <a:r>
              <a:rPr lang="en-US" sz="2800" b="1" dirty="0" err="1" smtClean="0">
                <a:solidFill>
                  <a:srgbClr val="0033CC"/>
                </a:solidFill>
                <a:latin typeface="Times New Roman" pitchFamily="18" charset="0"/>
                <a:cs typeface="Times New Roman" pitchFamily="18" charset="0"/>
              </a:rPr>
              <a:t>sánh</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liên</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hệ</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và</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giải</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thích.VD</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Lý</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Công</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Uẩn</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dời</a:t>
            </a:r>
            <a:r>
              <a:rPr lang="en-US" sz="2800" b="1" dirty="0" smtClean="0">
                <a:solidFill>
                  <a:srgbClr val="0033CC"/>
                </a:solidFill>
                <a:latin typeface="Times New Roman" pitchFamily="18" charset="0"/>
                <a:cs typeface="Times New Roman" pitchFamily="18" charset="0"/>
              </a:rPr>
              <a:t> </a:t>
            </a:r>
            <a:r>
              <a:rPr lang="en-US" sz="2800" b="1" err="1" smtClean="0">
                <a:solidFill>
                  <a:srgbClr val="0033CC"/>
                </a:solidFill>
                <a:latin typeface="Times New Roman" pitchFamily="18" charset="0"/>
                <a:cs typeface="Times New Roman" pitchFamily="18" charset="0"/>
              </a:rPr>
              <a:t>đô</a:t>
            </a:r>
            <a:r>
              <a:rPr lang="en-US" sz="2800" b="1" smtClean="0">
                <a:solidFill>
                  <a:srgbClr val="0033CC"/>
                </a:solidFill>
                <a:latin typeface="Times New Roman" pitchFamily="18" charset="0"/>
                <a:cs typeface="Times New Roman" pitchFamily="18" charset="0"/>
              </a:rPr>
              <a:t> từ</a:t>
            </a:r>
            <a:r>
              <a:rPr lang="en-US" sz="2800" b="1">
                <a:solidFill>
                  <a:srgbClr val="0033CC"/>
                </a:solidFill>
                <a:latin typeface="Times New Roman" pitchFamily="18" charset="0"/>
                <a:cs typeface="Times New Roman" pitchFamily="18" charset="0"/>
              </a:rPr>
              <a:t> </a:t>
            </a:r>
            <a:r>
              <a:rPr lang="en-US" sz="2800" b="1" smtClean="0">
                <a:solidFill>
                  <a:srgbClr val="0033CC"/>
                </a:solidFill>
                <a:latin typeface="Times New Roman" pitchFamily="18" charset="0"/>
                <a:cs typeface="Times New Roman" pitchFamily="18" charset="0"/>
              </a:rPr>
              <a:t>Hoa Lư ra Hà Nội.</a:t>
            </a:r>
            <a:endParaRPr lang="en-US" altLang="vi-VN" sz="2800" b="1" dirty="0">
              <a:solidFill>
                <a:srgbClr val="0033CC"/>
              </a:solidFill>
              <a:latin typeface="Times New Roman" pitchFamily="18" charset="0"/>
              <a:cs typeface="Times New Roman" pitchFamily="18" charset="0"/>
            </a:endParaRPr>
          </a:p>
        </p:txBody>
      </p:sp>
      <p:sp>
        <p:nvSpPr>
          <p:cNvPr id="7" name="Text Box 3"/>
          <p:cNvSpPr txBox="1">
            <a:spLocks noChangeArrowheads="1"/>
          </p:cNvSpPr>
          <p:nvPr/>
        </p:nvSpPr>
        <p:spPr bwMode="auto">
          <a:xfrm>
            <a:off x="152400" y="2800350"/>
            <a:ext cx="8686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smtClean="0">
                <a:solidFill>
                  <a:srgbClr val="0033CC"/>
                </a:solidFill>
                <a:latin typeface="Times New Roman" pitchFamily="18" charset="0"/>
                <a:cs typeface="Times New Roman" pitchFamily="18" charset="0"/>
              </a:rPr>
              <a:t>   - Người </a:t>
            </a:r>
            <a:r>
              <a:rPr lang="en-US" sz="2800" b="1" dirty="0" smtClean="0">
                <a:solidFill>
                  <a:srgbClr val="0033CC"/>
                </a:solidFill>
                <a:latin typeface="Times New Roman" pitchFamily="18" charset="0"/>
                <a:cs typeface="Times New Roman" pitchFamily="18" charset="0"/>
              </a:rPr>
              <a:t>GV </a:t>
            </a:r>
            <a:r>
              <a:rPr lang="en-US" sz="2800" b="1" dirty="0" err="1">
                <a:solidFill>
                  <a:srgbClr val="0033CC"/>
                </a:solidFill>
                <a:latin typeface="Times New Roman" pitchFamily="18" charset="0"/>
                <a:cs typeface="Times New Roman" pitchFamily="18" charset="0"/>
              </a:rPr>
              <a:t>giảng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dạy</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lịch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sử</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có</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kiến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thức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và</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sự</a:t>
            </a:r>
            <a:r>
              <a:rPr lang="en-US" sz="2800" b="1" dirty="0">
                <a:solidFill>
                  <a:srgbClr val="0033CC"/>
                </a:solidFill>
                <a:latin typeface="Times New Roman" pitchFamily="18" charset="0"/>
                <a:cs typeface="Times New Roman" pitchFamily="18" charset="0"/>
              </a:rPr>
              <a:t> </a:t>
            </a:r>
            <a:r>
              <a:rPr lang="en-US" sz="2800" b="1" err="1">
                <a:solidFill>
                  <a:srgbClr val="0033CC"/>
                </a:solidFill>
                <a:latin typeface="Times New Roman" pitchFamily="18" charset="0"/>
                <a:cs typeface="Times New Roman" pitchFamily="18" charset="0"/>
              </a:rPr>
              <a:t>hiểu</a:t>
            </a:r>
            <a:r>
              <a:rPr lang="en-US" sz="2800" b="1">
                <a:solidFill>
                  <a:srgbClr val="0033CC"/>
                </a:solidFill>
                <a:latin typeface="Times New Roman" pitchFamily="18" charset="0"/>
                <a:cs typeface="Times New Roman" pitchFamily="18" charset="0"/>
              </a:rPr>
              <a:t> </a:t>
            </a:r>
            <a:r>
              <a:rPr lang="en-US" sz="2800" b="1" smtClean="0">
                <a:solidFill>
                  <a:srgbClr val="0033CC"/>
                </a:solidFill>
                <a:latin typeface="Times New Roman" pitchFamily="18" charset="0"/>
                <a:cs typeface="Times New Roman" pitchFamily="18" charset="0"/>
              </a:rPr>
              <a:t>    biết </a:t>
            </a:r>
            <a:r>
              <a:rPr lang="en-US" sz="2800" b="1" dirty="0" err="1">
                <a:solidFill>
                  <a:srgbClr val="0033CC"/>
                </a:solidFill>
                <a:latin typeface="Times New Roman" pitchFamily="18" charset="0"/>
                <a:cs typeface="Times New Roman" pitchFamily="18" charset="0"/>
              </a:rPr>
              <a:t>về</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các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lĩnh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vực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văn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học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địa</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lý</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kinh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tế</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chính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trị</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quân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sự</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dân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tộc</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tôn</a:t>
            </a:r>
            <a:r>
              <a:rPr lang="en-US" sz="2800" b="1" dirty="0">
                <a:solidFill>
                  <a:srgbClr val="0033CC"/>
                </a:solidFill>
                <a:latin typeface="Times New Roman" pitchFamily="18" charset="0"/>
                <a:cs typeface="Times New Roman" pitchFamily="18" charset="0"/>
              </a:rPr>
              <a:t> </a:t>
            </a:r>
            <a:r>
              <a:rPr lang="en-US" sz="2800" b="1" err="1" smtClean="0">
                <a:solidFill>
                  <a:srgbClr val="0033CC"/>
                </a:solidFill>
                <a:latin typeface="Times New Roman" pitchFamily="18" charset="0"/>
                <a:cs typeface="Times New Roman" pitchFamily="18" charset="0"/>
              </a:rPr>
              <a:t>giáo</a:t>
            </a:r>
            <a:r>
              <a:rPr lang="en-US" sz="2800" b="1" smtClean="0">
                <a:solidFill>
                  <a:srgbClr val="0033CC"/>
                </a:solidFill>
                <a:latin typeface="Times New Roman" pitchFamily="18" charset="0"/>
                <a:cs typeface="Times New Roman" pitchFamily="18" charset="0"/>
              </a:rPr>
              <a:t>,…                                                    - </a:t>
            </a:r>
            <a:r>
              <a:rPr lang="en-US" altLang="vi-VN" sz="2800" b="1" smtClean="0">
                <a:solidFill>
                  <a:srgbClr val="0033CC"/>
                </a:solidFill>
                <a:latin typeface="Times New Roman" pitchFamily="18" charset="0"/>
                <a:cs typeface="Times New Roman" pitchFamily="18" charset="0"/>
              </a:rPr>
              <a:t>Ngoài ra GV còn dạy HS về cách làm người cách  đối                       nhân xử thế ở đời.</a:t>
            </a:r>
            <a:endParaRPr lang="en-US" altLang="vi-VN" sz="2800" b="1" dirty="0">
              <a:solidFill>
                <a:srgbClr val="0033CC"/>
              </a:solidFill>
              <a:latin typeface="Times New Roman" pitchFamily="18" charset="0"/>
              <a:cs typeface="Times New Roman" pitchFamily="18" charset="0"/>
            </a:endParaRPr>
          </a:p>
        </p:txBody>
      </p:sp>
      <p:pic>
        <p:nvPicPr>
          <p:cNvPr id="8"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622"/>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2732" y="-5285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84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819153"/>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5. </a:t>
            </a:r>
            <a:r>
              <a:rPr lang="en-US" sz="2800" b="1" smtClean="0">
                <a:solidFill>
                  <a:srgbClr val="FF0000"/>
                </a:solidFill>
                <a:latin typeface="Times New Roman" pitchFamily="18" charset="0"/>
                <a:cs typeface="Times New Roman" pitchFamily="18" charset="0"/>
              </a:rPr>
              <a:t>Phối </a:t>
            </a:r>
            <a:r>
              <a:rPr lang="en-US" sz="2800" b="1">
                <a:solidFill>
                  <a:srgbClr val="FF0000"/>
                </a:solidFill>
                <a:latin typeface="Times New Roman" pitchFamily="18" charset="0"/>
                <a:cs typeface="Times New Roman" pitchFamily="18" charset="0"/>
              </a:rPr>
              <a:t>hợp và sử dụng linh hoạt các phương pháp, hình thức dạy học phù hợp với từng dạng bài lịch sử</a:t>
            </a:r>
            <a:r>
              <a:rPr lang="en-US" sz="2800" b="1" smtClean="0">
                <a:solidFill>
                  <a:srgbClr val="FF0000"/>
                </a:solidFill>
                <a:latin typeface="Times New Roman" pitchFamily="18" charset="0"/>
                <a:cs typeface="Times New Roman" pitchFamily="18" charset="0"/>
              </a:rPr>
              <a:t>.</a:t>
            </a:r>
            <a:endParaRPr lang="en-US" sz="2800">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52400" y="2095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738789"/>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smtClean="0">
                <a:solidFill>
                  <a:srgbClr val="0033CC"/>
                </a:solidFill>
                <a:latin typeface="Times New Roman" pitchFamily="18" charset="0"/>
                <a:cs typeface="Times New Roman" pitchFamily="18" charset="0"/>
              </a:rPr>
              <a:t>- Dạng </a:t>
            </a:r>
            <a:r>
              <a:rPr lang="en-US" sz="2800" b="1">
                <a:solidFill>
                  <a:srgbClr val="0033CC"/>
                </a:solidFill>
                <a:latin typeface="Times New Roman" pitchFamily="18" charset="0"/>
                <a:cs typeface="Times New Roman" pitchFamily="18" charset="0"/>
              </a:rPr>
              <a:t>bài về cơ cấu bộ máy nhà nước, tình hình kinh </a:t>
            </a:r>
            <a:r>
              <a:rPr lang="en-US" sz="2800" b="1" smtClean="0">
                <a:solidFill>
                  <a:srgbClr val="0033CC"/>
                </a:solidFill>
                <a:latin typeface="Times New Roman" pitchFamily="18" charset="0"/>
                <a:cs typeface="Times New Roman" pitchFamily="18" charset="0"/>
              </a:rPr>
              <a:t>tế-văn hoá-xã </a:t>
            </a:r>
            <a:r>
              <a:rPr lang="en-US" sz="2800" b="1">
                <a:solidFill>
                  <a:srgbClr val="0033CC"/>
                </a:solidFill>
                <a:latin typeface="Times New Roman" pitchFamily="18" charset="0"/>
                <a:cs typeface="Times New Roman" pitchFamily="18" charset="0"/>
              </a:rPr>
              <a:t>hội.</a:t>
            </a:r>
          </a:p>
          <a:p>
            <a:r>
              <a:rPr lang="en-US" sz="2800" b="1">
                <a:solidFill>
                  <a:srgbClr val="0033CC"/>
                </a:solidFill>
                <a:latin typeface="Times New Roman" pitchFamily="18" charset="0"/>
                <a:cs typeface="Times New Roman" pitchFamily="18" charset="0"/>
              </a:rPr>
              <a:t>- Dạng bài về khởi </a:t>
            </a:r>
            <a:r>
              <a:rPr lang="en-US" sz="2800" b="1" smtClean="0">
                <a:solidFill>
                  <a:srgbClr val="0033CC"/>
                </a:solidFill>
                <a:latin typeface="Times New Roman" pitchFamily="18" charset="0"/>
                <a:cs typeface="Times New Roman" pitchFamily="18" charset="0"/>
              </a:rPr>
              <a:t>nghĩa, kháng </a:t>
            </a:r>
            <a:r>
              <a:rPr lang="en-US" sz="2800" b="1">
                <a:solidFill>
                  <a:srgbClr val="0033CC"/>
                </a:solidFill>
                <a:latin typeface="Times New Roman" pitchFamily="18" charset="0"/>
                <a:cs typeface="Times New Roman" pitchFamily="18" charset="0"/>
              </a:rPr>
              <a:t>chiến</a:t>
            </a:r>
            <a:r>
              <a:rPr lang="en-US" sz="2800" b="1" smtClean="0">
                <a:solidFill>
                  <a:srgbClr val="0033CC"/>
                </a:solidFill>
                <a:latin typeface="Times New Roman" pitchFamily="18" charset="0"/>
                <a:cs typeface="Times New Roman" pitchFamily="18" charset="0"/>
              </a:rPr>
              <a:t>, chiến </a:t>
            </a:r>
            <a:r>
              <a:rPr lang="en-US" sz="2800" b="1">
                <a:solidFill>
                  <a:srgbClr val="0033CC"/>
                </a:solidFill>
                <a:latin typeface="Times New Roman" pitchFamily="18" charset="0"/>
                <a:cs typeface="Times New Roman" pitchFamily="18" charset="0"/>
              </a:rPr>
              <a:t>tranh.</a:t>
            </a:r>
          </a:p>
          <a:p>
            <a:r>
              <a:rPr lang="en-US" sz="2800" b="1">
                <a:solidFill>
                  <a:srgbClr val="0033CC"/>
                </a:solidFill>
                <a:latin typeface="Times New Roman" pitchFamily="18" charset="0"/>
                <a:cs typeface="Times New Roman" pitchFamily="18" charset="0"/>
              </a:rPr>
              <a:t>- Dạng bài về nhân vật lịch sử.</a:t>
            </a:r>
          </a:p>
          <a:p>
            <a:r>
              <a:rPr lang="en-US" sz="2800" b="1">
                <a:solidFill>
                  <a:srgbClr val="0033CC"/>
                </a:solidFill>
                <a:latin typeface="Times New Roman" pitchFamily="18" charset="0"/>
                <a:cs typeface="Times New Roman" pitchFamily="18" charset="0"/>
              </a:rPr>
              <a:t>- Dạng bài về kiến trúc nghệ thuật.</a:t>
            </a:r>
          </a:p>
          <a:p>
            <a:r>
              <a:rPr lang="en-US" sz="2800" b="1" smtClean="0">
                <a:solidFill>
                  <a:srgbClr val="0033CC"/>
                </a:solidFill>
                <a:latin typeface="Times New Roman" pitchFamily="18" charset="0"/>
                <a:cs typeface="Times New Roman" pitchFamily="18" charset="0"/>
              </a:rPr>
              <a:t>- Dạng </a:t>
            </a:r>
            <a:r>
              <a:rPr lang="en-US" sz="2800" b="1">
                <a:solidFill>
                  <a:srgbClr val="0033CC"/>
                </a:solidFill>
                <a:latin typeface="Times New Roman" pitchFamily="18" charset="0"/>
                <a:cs typeface="Times New Roman" pitchFamily="18" charset="0"/>
              </a:rPr>
              <a:t>bài tổng </a:t>
            </a:r>
            <a:r>
              <a:rPr lang="en-US" sz="2800" b="1" smtClean="0">
                <a:solidFill>
                  <a:srgbClr val="0033CC"/>
                </a:solidFill>
                <a:latin typeface="Times New Roman" pitchFamily="18" charset="0"/>
                <a:cs typeface="Times New Roman" pitchFamily="18" charset="0"/>
              </a:rPr>
              <a:t>kết, ôn tập</a:t>
            </a:r>
          </a:p>
        </p:txBody>
      </p:sp>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2F5E41-5F6C-4E18-B131-37EB36DF6955}" type="slidenum">
              <a:rPr lang="en-US" smtClean="0"/>
              <a:t>15</a:t>
            </a:fld>
            <a:endParaRPr lang="en-US"/>
          </a:p>
        </p:txBody>
      </p:sp>
      <p:sp>
        <p:nvSpPr>
          <p:cNvPr id="7" name="Text Box 3"/>
          <p:cNvSpPr txBox="1">
            <a:spLocks noChangeArrowheads="1"/>
          </p:cNvSpPr>
          <p:nvPr/>
        </p:nvSpPr>
        <p:spPr bwMode="auto">
          <a:xfrm>
            <a:off x="228600" y="57153"/>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smtClean="0">
                <a:solidFill>
                  <a:srgbClr val="0033CC"/>
                </a:solidFill>
                <a:latin typeface="Times New Roman" pitchFamily="18" charset="0"/>
                <a:cs typeface="Times New Roman" pitchFamily="18" charset="0"/>
              </a:rPr>
              <a:t>-   Dạng </a:t>
            </a:r>
            <a:r>
              <a:rPr lang="en-US" sz="2400" b="1">
                <a:solidFill>
                  <a:srgbClr val="0033CC"/>
                </a:solidFill>
                <a:latin typeface="Times New Roman" pitchFamily="18" charset="0"/>
                <a:cs typeface="Times New Roman" pitchFamily="18" charset="0"/>
              </a:rPr>
              <a:t>bài về cơ cấu bộ máy nhà nước, tình hình kinh tế-văn hoá -xã </a:t>
            </a:r>
            <a:r>
              <a:rPr lang="en-US" sz="2400" b="1" smtClean="0">
                <a:solidFill>
                  <a:srgbClr val="0033CC"/>
                </a:solidFill>
                <a:latin typeface="Times New Roman" pitchFamily="18" charset="0"/>
                <a:cs typeface="Times New Roman" pitchFamily="18" charset="0"/>
              </a:rPr>
              <a:t>hội. PP chủ yếu là vấn đáp, tìm tòi, thảo luận nhóm, sử dụng đồ dùng dạy học </a:t>
            </a:r>
            <a:endParaRPr lang="en-US" sz="2400" b="1">
              <a:solidFill>
                <a:srgbClr val="0033CC"/>
              </a:solidFill>
              <a:latin typeface="Times New Roman" pitchFamily="18" charset="0"/>
              <a:cs typeface="Times New Roman" pitchFamily="18" charset="0"/>
            </a:endParaRPr>
          </a:p>
        </p:txBody>
      </p:sp>
      <p:sp>
        <p:nvSpPr>
          <p:cNvPr id="8" name="Text Box 3"/>
          <p:cNvSpPr txBox="1">
            <a:spLocks noChangeArrowheads="1"/>
          </p:cNvSpPr>
          <p:nvPr/>
        </p:nvSpPr>
        <p:spPr bwMode="auto">
          <a:xfrm>
            <a:off x="381000" y="1359756"/>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Dạng</a:t>
            </a:r>
            <a:r>
              <a:rPr lang="en-US" sz="2400" b="1" dirty="0" smtClean="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bài</a:t>
            </a:r>
            <a:r>
              <a:rPr lang="en-US" sz="2400" b="1" dirty="0">
                <a:solidFill>
                  <a:srgbClr val="0033CC"/>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về khởi nghĩa, kháng chiến, chiến tranh. PP chủ yếu là kể chuyện, miêu tả kết hợp với đồ dùng trực quan, … để tái hiện.</a:t>
            </a:r>
            <a:endParaRPr lang="en-US" sz="2400" b="1" dirty="0">
              <a:solidFill>
                <a:srgbClr val="0033CC"/>
              </a:solidFill>
              <a:latin typeface="Times New Roman" pitchFamily="18" charset="0"/>
              <a:cs typeface="Times New Roman" pitchFamily="18" charset="0"/>
            </a:endParaRPr>
          </a:p>
        </p:txBody>
      </p:sp>
      <p:sp>
        <p:nvSpPr>
          <p:cNvPr id="9" name="Text Box 3"/>
          <p:cNvSpPr txBox="1">
            <a:spLocks noChangeArrowheads="1"/>
          </p:cNvSpPr>
          <p:nvPr/>
        </p:nvSpPr>
        <p:spPr bwMode="auto">
          <a:xfrm>
            <a:off x="381000" y="2274156"/>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Dạng</a:t>
            </a:r>
            <a:r>
              <a:rPr lang="en-US" sz="2400" b="1" dirty="0" smtClean="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bài</a:t>
            </a:r>
            <a:r>
              <a:rPr lang="en-US" sz="2400" b="1" dirty="0">
                <a:solidFill>
                  <a:srgbClr val="0033CC"/>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về nhân vật lịch sử. PP chủ yếu là kể chuyện và sắm vai. GV vừa là người kể chuyện, </a:t>
            </a:r>
            <a:r>
              <a:rPr lang="en-US" sz="2400" b="1" smtClean="0">
                <a:solidFill>
                  <a:srgbClr val="0033CC"/>
                </a:solidFill>
                <a:latin typeface="Times New Roman" pitchFamily="18" charset="0"/>
                <a:cs typeface="Times New Roman" pitchFamily="18" charset="0"/>
              </a:rPr>
              <a:t>dẫn chuyện.</a:t>
            </a:r>
            <a:endParaRPr lang="en-US" sz="2400" b="1" dirty="0">
              <a:solidFill>
                <a:srgbClr val="0033CC"/>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381000" y="3105153"/>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Dạng</a:t>
            </a:r>
            <a:r>
              <a:rPr lang="en-US" sz="2400" b="1" dirty="0" smtClean="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bài</a:t>
            </a:r>
            <a:r>
              <a:rPr lang="en-US" sz="2400" b="1" dirty="0">
                <a:solidFill>
                  <a:srgbClr val="0033CC"/>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về kiến trúc nghệ thuật. PP chủ yếu là vấn đáp, tìm tòi, </a:t>
            </a:r>
            <a:r>
              <a:rPr lang="en-US" sz="2400" b="1" smtClean="0">
                <a:solidFill>
                  <a:srgbClr val="0033CC"/>
                </a:solidFill>
                <a:latin typeface="Times New Roman" pitchFamily="18" charset="0"/>
                <a:cs typeface="Times New Roman" pitchFamily="18" charset="0"/>
              </a:rPr>
              <a:t>miêu tả.</a:t>
            </a:r>
            <a:endParaRPr lang="en-US" sz="2400" b="1" dirty="0">
              <a:solidFill>
                <a:srgbClr val="0033CC"/>
              </a:solidFill>
              <a:latin typeface="Times New Roman" pitchFamily="18" charset="0"/>
              <a:cs typeface="Times New Roman" pitchFamily="18" charset="0"/>
            </a:endParaRPr>
          </a:p>
        </p:txBody>
      </p:sp>
      <p:sp>
        <p:nvSpPr>
          <p:cNvPr id="11" name="Text Box 3"/>
          <p:cNvSpPr txBox="1">
            <a:spLocks noChangeArrowheads="1"/>
          </p:cNvSpPr>
          <p:nvPr/>
        </p:nvSpPr>
        <p:spPr bwMode="auto">
          <a:xfrm>
            <a:off x="381000" y="3938888"/>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Dạng</a:t>
            </a:r>
            <a:r>
              <a:rPr lang="en-US" sz="2400" b="1" dirty="0" smtClean="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bài</a:t>
            </a:r>
            <a:r>
              <a:rPr lang="en-US" sz="2400" b="1" dirty="0">
                <a:solidFill>
                  <a:srgbClr val="0033CC"/>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về tổng kết, Ôn tập . PP chủ yếu Sơ đồ Tư duy.</a:t>
            </a:r>
            <a:endParaRPr lang="en-US" sz="24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228689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2F5E41-5F6C-4E18-B131-37EB36DF6955}" type="slidenum">
              <a:rPr lang="en-US" smtClean="0"/>
              <a:t>16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3" y="178777"/>
            <a:ext cx="3774832" cy="4267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09550"/>
            <a:ext cx="4343400" cy="4303835"/>
          </a:xfrm>
          <a:prstGeom prst="rect">
            <a:avLst/>
          </a:prstGeom>
        </p:spPr>
      </p:pic>
      <p:sp>
        <p:nvSpPr>
          <p:cNvPr id="4" name="TextBox 3"/>
          <p:cNvSpPr txBox="1"/>
          <p:nvPr/>
        </p:nvSpPr>
        <p:spPr>
          <a:xfrm>
            <a:off x="1652954" y="4606460"/>
            <a:ext cx="6553200" cy="369332"/>
          </a:xfrm>
          <a:prstGeom prst="rect">
            <a:avLst/>
          </a:prstGeom>
          <a:solidFill>
            <a:schemeClr val="accent5">
              <a:lumMod val="60000"/>
              <a:lumOff val="40000"/>
            </a:schemeClr>
          </a:solidFill>
          <a:ln>
            <a:noFill/>
          </a:ln>
        </p:spPr>
        <p:txBody>
          <a:bodyPr wrap="square" rtlCol="0">
            <a:spAutoFit/>
          </a:bodyPr>
          <a:lstStyle/>
          <a:p>
            <a:pPr algn="ctr"/>
            <a:r>
              <a:rPr lang="en-US" b="1" smtClean="0"/>
              <a:t>Học sinh lớp 4A2 đang thực hiện sơ đồ tư duy phân môn Lịch Sử</a:t>
            </a:r>
            <a:endParaRPr lang="en-US" b="1"/>
          </a:p>
        </p:txBody>
      </p:sp>
    </p:spTree>
    <p:extLst>
      <p:ext uri="{BB962C8B-B14F-4D97-AF65-F5344CB8AC3E}">
        <p14:creationId xmlns:p14="http://schemas.microsoft.com/office/powerpoint/2010/main" val="1420702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819153"/>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dirty="0" smtClean="0">
                <a:solidFill>
                  <a:srgbClr val="FF0000"/>
                </a:solidFill>
                <a:latin typeface="Times New Roman" pitchFamily="18" charset="0"/>
                <a:cs typeface="Times New Roman" pitchFamily="18" charset="0"/>
              </a:rPr>
              <a:t>6 .</a:t>
            </a:r>
            <a:r>
              <a:rPr lang="en-US" sz="2800" b="1" dirty="0">
                <a:solidFill>
                  <a:srgbClr val="FF0000"/>
                </a:solidFill>
                <a:latin typeface="Times New Roman" pitchFamily="18" charset="0"/>
                <a:cs typeface="Times New Roman" pitchFamily="18" charset="0"/>
              </a:rPr>
              <a:t> Giúp học sinh nắm chắc 3 yếu tố lịch sử quan trọng: thời gian, sự kiện, nhân vật</a:t>
            </a:r>
            <a:r>
              <a:rPr lang="en-US" sz="2800" b="1" dirty="0" smtClean="0">
                <a:solidFill>
                  <a:srgbClr val="FF0000"/>
                </a:solidFill>
                <a:latin typeface="Times New Roman" pitchFamily="18" charset="0"/>
                <a:cs typeface="Times New Roman" pitchFamily="18" charset="0"/>
              </a:rPr>
              <a:t>. </a:t>
            </a:r>
            <a:endParaRPr lang="en-US" altLang="vi-VN" sz="2800" b="1" dirty="0">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52400" y="2095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733550"/>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800" b="1" smtClean="0">
                <a:latin typeface="Times New Roman" pitchFamily="18" charset="0"/>
                <a:cs typeface="Times New Roman" pitchFamily="18" charset="0"/>
              </a:rPr>
              <a:t>6.1. Rèn </a:t>
            </a:r>
            <a:r>
              <a:rPr lang="en-US" sz="2800" b="1">
                <a:latin typeface="Times New Roman" pitchFamily="18" charset="0"/>
                <a:cs typeface="Times New Roman" pitchFamily="18" charset="0"/>
              </a:rPr>
              <a:t>kĩ năng đọc và phân </a:t>
            </a:r>
            <a:r>
              <a:rPr lang="en-US" sz="2800" b="1" smtClean="0">
                <a:latin typeface="Times New Roman" pitchFamily="18" charset="0"/>
                <a:cs typeface="Times New Roman" pitchFamily="18" charset="0"/>
              </a:rPr>
              <a:t>tích tư </a:t>
            </a:r>
            <a:r>
              <a:rPr lang="en-US" sz="2800" b="1">
                <a:latin typeface="Times New Roman" pitchFamily="18" charset="0"/>
                <a:cs typeface="Times New Roman" pitchFamily="18" charset="0"/>
              </a:rPr>
              <a:t>liệu</a:t>
            </a:r>
            <a:r>
              <a:rPr lang="en-US" sz="2800" b="1"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7" name="Text Box 3"/>
          <p:cNvSpPr txBox="1">
            <a:spLocks noChangeArrowheads="1"/>
          </p:cNvSpPr>
          <p:nvPr/>
        </p:nvSpPr>
        <p:spPr bwMode="auto">
          <a:xfrm>
            <a:off x="381000" y="2397026"/>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smtClean="0">
                <a:solidFill>
                  <a:srgbClr val="3333FF"/>
                </a:solidFill>
                <a:latin typeface="Times New Roman" pitchFamily="18" charset="0"/>
                <a:cs typeface="Times New Roman" pitchFamily="18" charset="0"/>
              </a:rPr>
              <a:t>-  </a:t>
            </a:r>
            <a:r>
              <a:rPr lang="en-US" sz="2400" b="1">
                <a:solidFill>
                  <a:srgbClr val="3333FF"/>
                </a:solidFill>
                <a:latin typeface="Times New Roman" pitchFamily="18" charset="0"/>
                <a:cs typeface="Times New Roman" pitchFamily="18" charset="0"/>
              </a:rPr>
              <a:t>Phân môn lịch sử lớp 4 được chia làm 8 giai đoạn, gồm 33 bài, trong đó có 27 bài kiến thức mới, 5 bài ôn tập và 1 bài tổng kết. Ngoài việc dạy học theo chương trình môn Lịch sử tôi đã lồng ghép những kiến thức đã học vào các môn học khác để từ đó các em ghi nhớ kiến thức cũ và tích hợp nội dung mới giúp các em ghi nhớ một cách có hệ </a:t>
            </a:r>
            <a:r>
              <a:rPr lang="en-US" sz="2400" b="1" smtClean="0">
                <a:solidFill>
                  <a:srgbClr val="3333FF"/>
                </a:solidFill>
                <a:latin typeface="Times New Roman" pitchFamily="18" charset="0"/>
                <a:cs typeface="Times New Roman" pitchFamily="18" charset="0"/>
              </a:rPr>
              <a:t>thống</a:t>
            </a:r>
            <a:r>
              <a:rPr lang="en-US" sz="2400" b="1">
                <a:solidFill>
                  <a:srgbClr val="3333FF"/>
                </a:solidFill>
                <a:latin typeface="Times New Roman" pitchFamily="18" charset="0"/>
                <a:cs typeface="Times New Roman" pitchFamily="18" charset="0"/>
              </a:rPr>
              <a:t>.</a:t>
            </a:r>
            <a:endParaRPr lang="en-US" altLang="vi-VN" sz="2400" b="1">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2F5E41-5F6C-4E18-B131-37EB36DF6955}" type="slidenum">
              <a:rPr lang="en-US" smtClean="0"/>
              <a:t>18</a:t>
            </a:fld>
            <a:endParaRPr lang="en-US"/>
          </a:p>
        </p:txBody>
      </p:sp>
      <p:sp>
        <p:nvSpPr>
          <p:cNvPr id="7" name="Text Box 3"/>
          <p:cNvSpPr txBox="1">
            <a:spLocks noChangeArrowheads="1"/>
          </p:cNvSpPr>
          <p:nvPr/>
        </p:nvSpPr>
        <p:spPr bwMode="auto">
          <a:xfrm>
            <a:off x="152400" y="742950"/>
            <a:ext cx="8686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lgn="just">
              <a:spcBef>
                <a:spcPct val="50000"/>
              </a:spcBef>
              <a:buFontTx/>
              <a:buChar char="-"/>
            </a:pPr>
            <a:r>
              <a:rPr lang="en-US" sz="2800" b="1" smtClean="0">
                <a:solidFill>
                  <a:srgbClr val="3333FF"/>
                </a:solidFill>
                <a:latin typeface="Times New Roman" pitchFamily="18" charset="0"/>
                <a:cs typeface="Times New Roman" pitchFamily="18" charset="0"/>
              </a:rPr>
              <a:t>Dạy học bây giờ hạn chế học thuộc lòng. Để </a:t>
            </a:r>
            <a:r>
              <a:rPr lang="en-US" sz="2800" b="1">
                <a:solidFill>
                  <a:srgbClr val="3333FF"/>
                </a:solidFill>
                <a:latin typeface="Times New Roman" pitchFamily="18" charset="0"/>
                <a:cs typeface="Times New Roman" pitchFamily="18" charset="0"/>
              </a:rPr>
              <a:t>học sinh dễ hiểu, dễ nắm được những sự kiện, thời gian lịch sử, cần rèn cho học sinh kĩ năng đọc và phân tích tư </a:t>
            </a:r>
            <a:r>
              <a:rPr lang="en-US" sz="2800" b="1" smtClean="0">
                <a:solidFill>
                  <a:srgbClr val="3333FF"/>
                </a:solidFill>
                <a:latin typeface="Times New Roman" pitchFamily="18" charset="0"/>
                <a:cs typeface="Times New Roman" pitchFamily="18" charset="0"/>
              </a:rPr>
              <a:t>liệu.</a:t>
            </a:r>
          </a:p>
          <a:p>
            <a:pPr marL="457200" indent="-457200" algn="just">
              <a:spcBef>
                <a:spcPct val="50000"/>
              </a:spcBef>
              <a:buFontTx/>
              <a:buChar char="-"/>
            </a:pPr>
            <a:r>
              <a:rPr lang="en-US" sz="2800" b="1" smtClean="0">
                <a:solidFill>
                  <a:srgbClr val="3333FF"/>
                </a:solidFill>
                <a:latin typeface="Times New Roman" pitchFamily="18" charset="0"/>
                <a:cs typeface="Times New Roman" pitchFamily="18" charset="0"/>
              </a:rPr>
              <a:t>VD cho HS đọc thầm bài, phân tích các thông tin do kênh chữ cung cấp, cho các em phát huy khả năng nói, trình bày của mình.</a:t>
            </a:r>
            <a:endParaRPr lang="en-US" altLang="vi-VN" sz="2800" b="1">
              <a:solidFill>
                <a:srgbClr val="3333FF"/>
              </a:solidFill>
              <a:latin typeface="Times New Roman" pitchFamily="18" charset="0"/>
              <a:cs typeface="Times New Roman" pitchFamily="18" charset="0"/>
            </a:endParaRPr>
          </a:p>
        </p:txBody>
      </p:sp>
      <p:pic>
        <p:nvPicPr>
          <p:cNvPr id="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416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666753"/>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dirty="0" smtClean="0">
                <a:latin typeface="Times New Roman" pitchFamily="18" charset="0"/>
                <a:cs typeface="Times New Roman" pitchFamily="18" charset="0"/>
              </a:rPr>
              <a:t>6.2.  </a:t>
            </a:r>
            <a:r>
              <a:rPr lang="en-US" sz="2400" b="1" dirty="0">
                <a:latin typeface="Times New Roman" pitchFamily="18" charset="0"/>
                <a:cs typeface="Times New Roman" pitchFamily="18" charset="0"/>
              </a:rPr>
              <a:t>Rèn kĩ năng quan sát và kể lại, trình bày lại diễn biến cuộc kháng chiến qua bản </a:t>
            </a:r>
            <a:r>
              <a:rPr lang="en-US" sz="2400" b="1" dirty="0" smtClean="0">
                <a:latin typeface="Times New Roman" pitchFamily="18" charset="0"/>
                <a:cs typeface="Times New Roman" pitchFamily="18" charset="0"/>
              </a:rPr>
              <a:t>đồ, </a:t>
            </a:r>
            <a:r>
              <a:rPr lang="en-US" sz="2400" b="1" dirty="0">
                <a:latin typeface="Times New Roman" pitchFamily="18" charset="0"/>
                <a:cs typeface="Times New Roman" pitchFamily="18" charset="0"/>
              </a:rPr>
              <a:t>lược </a:t>
            </a:r>
            <a:r>
              <a:rPr lang="en-US" sz="2400" b="1" dirty="0" smtClean="0">
                <a:latin typeface="Times New Roman" pitchFamily="18" charset="0"/>
                <a:cs typeface="Times New Roman" pitchFamily="18" charset="0"/>
              </a:rPr>
              <a:t>đồ</a:t>
            </a:r>
            <a:endParaRPr lang="en-US" sz="2400" dirty="0">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52400" y="2095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428750"/>
            <a:ext cx="8686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200" b="1" dirty="0">
                <a:solidFill>
                  <a:srgbClr val="0033CC"/>
                </a:solidFill>
                <a:latin typeface="Times New Roman" pitchFamily="18" charset="0"/>
                <a:cs typeface="Times New Roman" pitchFamily="18" charset="0"/>
              </a:rPr>
              <a:t> </a:t>
            </a:r>
            <a:r>
              <a:rPr lang="en-US" sz="2200" b="1" dirty="0" smtClean="0">
                <a:solidFill>
                  <a:srgbClr val="0033CC"/>
                </a:solidFill>
                <a:latin typeface="Times New Roman" pitchFamily="18" charset="0"/>
                <a:cs typeface="Times New Roman" pitchFamily="18" charset="0"/>
              </a:rPr>
              <a:t> - Ở 3 bài </a:t>
            </a:r>
            <a:r>
              <a:rPr lang="en-US" sz="2200" b="1" smtClean="0">
                <a:solidFill>
                  <a:srgbClr val="0033CC"/>
                </a:solidFill>
                <a:latin typeface="Times New Roman" pitchFamily="18" charset="0"/>
                <a:cs typeface="Times New Roman" pitchFamily="18" charset="0"/>
              </a:rPr>
              <a:t>đầu phân môn LS </a:t>
            </a:r>
            <a:r>
              <a:rPr lang="en-US" sz="2200" b="1" dirty="0" smtClean="0">
                <a:solidFill>
                  <a:srgbClr val="0033CC"/>
                </a:solidFill>
                <a:latin typeface="Times New Roman" pitchFamily="18" charset="0"/>
                <a:cs typeface="Times New Roman" pitchFamily="18" charset="0"/>
              </a:rPr>
              <a:t>đã HD các em QS, mô tả trên lược đồ, bản đồ, …</a:t>
            </a:r>
          </a:p>
          <a:p>
            <a:r>
              <a:rPr lang="en-US" altLang="vi-VN" sz="2200" b="1" dirty="0" smtClean="0">
                <a:solidFill>
                  <a:srgbClr val="0033CC"/>
                </a:solidFill>
                <a:latin typeface="Times New Roman" pitchFamily="18" charset="0"/>
                <a:cs typeface="Times New Roman" pitchFamily="18" charset="0"/>
              </a:rPr>
              <a:t>- GV đưa ra các câu hỏi phù hợp. VD bài Cuộc kháng chiến chống Quân Tống xâm lược lần thứ nhất (Năm 981) </a:t>
            </a:r>
            <a:endParaRPr lang="en-US" altLang="vi-VN" sz="2200" b="1" dirty="0">
              <a:solidFill>
                <a:srgbClr val="0033CC"/>
              </a:solidFill>
              <a:latin typeface="Times New Roman" pitchFamily="18" charset="0"/>
              <a:cs typeface="Times New Roman" pitchFamily="18" charset="0"/>
            </a:endParaRPr>
          </a:p>
        </p:txBody>
      </p:sp>
      <p:sp>
        <p:nvSpPr>
          <p:cNvPr id="8" name="Text Box 3"/>
          <p:cNvSpPr txBox="1">
            <a:spLocks noChangeArrowheads="1"/>
          </p:cNvSpPr>
          <p:nvPr/>
        </p:nvSpPr>
        <p:spPr bwMode="auto">
          <a:xfrm>
            <a:off x="228600" y="2886492"/>
            <a:ext cx="891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200" b="1" dirty="0">
                <a:solidFill>
                  <a:srgbClr val="0033CC"/>
                </a:solidFill>
                <a:latin typeface="Times New Roman" pitchFamily="18" charset="0"/>
                <a:cs typeface="Times New Roman" pitchFamily="18" charset="0"/>
              </a:rPr>
              <a:t> </a:t>
            </a:r>
            <a:r>
              <a:rPr lang="en-US" sz="2200" b="1" dirty="0" smtClean="0">
                <a:solidFill>
                  <a:srgbClr val="0033CC"/>
                </a:solidFill>
                <a:latin typeface="Times New Roman" pitchFamily="18" charset="0"/>
                <a:cs typeface="Times New Roman" pitchFamily="18" charset="0"/>
              </a:rPr>
              <a:t> </a:t>
            </a:r>
            <a:r>
              <a:rPr lang="en-US" sz="2200" b="1" dirty="0">
                <a:solidFill>
                  <a:srgbClr val="0033CC"/>
                </a:solidFill>
                <a:latin typeface="Times New Roman" pitchFamily="18" charset="0"/>
                <a:cs typeface="Times New Roman" pitchFamily="18" charset="0"/>
              </a:rPr>
              <a:t>1. Quân Tống xâm lược nước ta vào thời gian nào?</a:t>
            </a:r>
          </a:p>
          <a:p>
            <a:r>
              <a:rPr lang="en-US" sz="2200" b="1" dirty="0">
                <a:solidFill>
                  <a:srgbClr val="0033CC"/>
                </a:solidFill>
                <a:latin typeface="Times New Roman" pitchFamily="18" charset="0"/>
                <a:cs typeface="Times New Roman" pitchFamily="18" charset="0"/>
              </a:rPr>
              <a:t>  2. Chúng tiến vào nước ta theo mấy đường, là những đường nào?</a:t>
            </a:r>
          </a:p>
          <a:p>
            <a:r>
              <a:rPr lang="en-US" sz="2200" b="1" dirty="0">
                <a:solidFill>
                  <a:srgbClr val="0033CC"/>
                </a:solidFill>
                <a:latin typeface="Times New Roman" pitchFamily="18" charset="0"/>
                <a:cs typeface="Times New Roman" pitchFamily="18" charset="0"/>
              </a:rPr>
              <a:t>  3. Lê Hoàn chia quân thành mấy cánh và đóng quân ở những đâu để đánh giặc?</a:t>
            </a:r>
          </a:p>
          <a:p>
            <a:r>
              <a:rPr lang="en-US" sz="2200" b="1" dirty="0">
                <a:solidFill>
                  <a:srgbClr val="0033CC"/>
                </a:solidFill>
                <a:latin typeface="Times New Roman" pitchFamily="18" charset="0"/>
                <a:cs typeface="Times New Roman" pitchFamily="18" charset="0"/>
              </a:rPr>
              <a:t>  4. Kể lại hai trận đánh lớn giữa quân ta và quân Tống?</a:t>
            </a:r>
          </a:p>
          <a:p>
            <a:r>
              <a:rPr lang="en-US" sz="2200" b="1" dirty="0">
                <a:solidFill>
                  <a:srgbClr val="0033CC"/>
                </a:solidFill>
                <a:latin typeface="Times New Roman" pitchFamily="18" charset="0"/>
                <a:cs typeface="Times New Roman" pitchFamily="18" charset="0"/>
              </a:rPr>
              <a:t>  5. Kết quả của cuộc kháng chiến như thế nào</a:t>
            </a:r>
            <a:r>
              <a:rPr lang="en-US" sz="2200" b="1" dirty="0" smtClean="0">
                <a:solidFill>
                  <a:srgbClr val="0033CC"/>
                </a:solidFill>
                <a:latin typeface="Times New Roman" pitchFamily="18" charset="0"/>
                <a:cs typeface="Times New Roman" pitchFamily="18" charset="0"/>
              </a:rPr>
              <a:t>?</a:t>
            </a:r>
            <a:endParaRPr lang="en-US" altLang="vi-VN" sz="2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40155000"/>
              </p:ext>
            </p:extLst>
          </p:nvPr>
        </p:nvGraphicFramePr>
        <p:xfrm>
          <a:off x="0" y="1"/>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908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666753"/>
            <a:ext cx="8991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smtClean="0">
                <a:latin typeface="Times New Roman" pitchFamily="18" charset="0"/>
                <a:cs typeface="Times New Roman" pitchFamily="18" charset="0"/>
              </a:rPr>
              <a:t>6.3. </a:t>
            </a:r>
            <a:r>
              <a:rPr lang="en-US" sz="2800" b="1" smtClean="0">
                <a:latin typeface="Times New Roman" pitchFamily="18" charset="0"/>
                <a:cs typeface="Times New Roman" pitchFamily="18" charset="0"/>
              </a:rPr>
              <a:t>Rèn </a:t>
            </a:r>
            <a:r>
              <a:rPr lang="en-US" sz="2800" b="1">
                <a:latin typeface="Times New Roman" pitchFamily="18" charset="0"/>
                <a:cs typeface="Times New Roman" pitchFamily="18" charset="0"/>
              </a:rPr>
              <a:t>kĩ năng quan sát và phân tích qua tranh ảnh (làm bài tập trắc nghiệm) để hiểu và nhớ thời gian lịch sử, sự kiện và nhân vật lịch sử.</a:t>
            </a:r>
            <a:r>
              <a:rPr lang="en-US" altLang="vi-VN" sz="2800"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 </a:t>
            </a:r>
            <a:endParaRPr lang="en-US" altLang="vi-VN" sz="2800" b="1">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52400" y="2095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962150"/>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lgn="just">
              <a:spcBef>
                <a:spcPct val="50000"/>
              </a:spcBef>
              <a:buFontTx/>
              <a:buChar char="-"/>
            </a:pPr>
            <a:r>
              <a:rPr lang="en-US" sz="2800" b="1" smtClean="0">
                <a:solidFill>
                  <a:srgbClr val="0033CC"/>
                </a:solidFill>
                <a:latin typeface="Times New Roman" pitchFamily="18" charset="0"/>
                <a:cs typeface="Times New Roman" pitchFamily="18" charset="0"/>
              </a:rPr>
              <a:t>Giáo </a:t>
            </a:r>
            <a:r>
              <a:rPr lang="en-US" sz="2800" b="1">
                <a:solidFill>
                  <a:srgbClr val="0033CC"/>
                </a:solidFill>
                <a:latin typeface="Times New Roman" pitchFamily="18" charset="0"/>
                <a:cs typeface="Times New Roman" pitchFamily="18" charset="0"/>
              </a:rPr>
              <a:t>viên nắm vững kiến thức lịch sử để qua các hình ảnh giới thiệu cho học sinh. Các em bằng cặp mắt quan sát, óc phân tích của mình, các em sẽ mô tả, trình bày, nêu nội dung tranh, làm bài </a:t>
            </a:r>
            <a:r>
              <a:rPr lang="en-US" sz="2800" b="1" smtClean="0">
                <a:solidFill>
                  <a:srgbClr val="0033CC"/>
                </a:solidFill>
                <a:latin typeface="Times New Roman" pitchFamily="18" charset="0"/>
                <a:cs typeface="Times New Roman" pitchFamily="18" charset="0"/>
              </a:rPr>
              <a:t>tập.           - VD dạy bài Trịnh- Nguyễn phân tranh</a:t>
            </a:r>
            <a:r>
              <a:rPr lang="en-US" sz="2800" b="1">
                <a:solidFill>
                  <a:srgbClr val="0033CC"/>
                </a:solidFill>
                <a:latin typeface="Times New Roman" pitchFamily="18" charset="0"/>
                <a:cs typeface="Times New Roman" pitchFamily="18" charset="0"/>
              </a:rPr>
              <a:t> </a:t>
            </a:r>
            <a:r>
              <a:rPr lang="en-US" sz="2800" b="1" smtClean="0">
                <a:solidFill>
                  <a:srgbClr val="0033CC"/>
                </a:solidFill>
                <a:latin typeface="Times New Roman" pitchFamily="18" charset="0"/>
                <a:cs typeface="Times New Roman" pitchFamily="18" charset="0"/>
              </a:rPr>
              <a:t>các em QS lược đồ để biết Nam triều-Bắc Triều.</a:t>
            </a:r>
            <a:endParaRPr lang="en-US" altLang="vi-VN" sz="2800" b="1">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514353"/>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smtClean="0">
                <a:latin typeface="Times New Roman" pitchFamily="18" charset="0"/>
                <a:cs typeface="Times New Roman" pitchFamily="18" charset="0"/>
              </a:rPr>
              <a:t>6.4. </a:t>
            </a:r>
            <a:r>
              <a:rPr lang="en-US" sz="2800" b="1">
                <a:latin typeface="Times New Roman" pitchFamily="18" charset="0"/>
                <a:cs typeface="Times New Roman" pitchFamily="18" charset="0"/>
              </a:rPr>
              <a:t>Muốn học sinh nhớ lâu và không bị sai lệch thời gian, nhân vật, sự kiện lịch sử thì giáo viên cần làm</a:t>
            </a:r>
            <a:r>
              <a:rPr lang="en-US" sz="2800" b="1"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35169" y="571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04775" y="1428750"/>
            <a:ext cx="8839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buFontTx/>
              <a:buChar char="-"/>
            </a:pPr>
            <a:r>
              <a:rPr lang="fr-FR" sz="2200" b="1">
                <a:solidFill>
                  <a:srgbClr val="0033CC"/>
                </a:solidFill>
                <a:latin typeface="Times New Roman" pitchFamily="18" charset="0"/>
                <a:cs typeface="Times New Roman" pitchFamily="18" charset="0"/>
              </a:rPr>
              <a:t>GV tổ chức nhiều hình thức học tập khác nhau để giúp HS phát huy sáng tạo, độc lập suy nghĩ. Cách làm này kích thích trí óc tìm kiếm suy luận, tư duy tưởng tượng của học sinh giúp các em nhớ lại, nhớ lâu, nhớ chính xác các sự kiện lịch sử đã diễn ra. Tạo cho các em ý thức học tập tích cực tinh thần hợp tác giúp đỡ lẫn </a:t>
            </a:r>
            <a:r>
              <a:rPr lang="fr-FR" sz="2200" b="1" smtClean="0">
                <a:solidFill>
                  <a:srgbClr val="0033CC"/>
                </a:solidFill>
                <a:latin typeface="Times New Roman" pitchFamily="18" charset="0"/>
                <a:cs typeface="Times New Roman" pitchFamily="18" charset="0"/>
              </a:rPr>
              <a:t>nhau.</a:t>
            </a:r>
            <a:endParaRPr lang="en-US" altLang="vi-VN" sz="2200" b="1">
              <a:solidFill>
                <a:srgbClr val="0033CC"/>
              </a:solidFill>
              <a:latin typeface="Times New Roman" pitchFamily="18" charset="0"/>
              <a:cs typeface="Times New Roman" pitchFamily="18" charset="0"/>
            </a:endParaRPr>
          </a:p>
        </p:txBody>
      </p:sp>
      <p:sp>
        <p:nvSpPr>
          <p:cNvPr id="7" name="Text Box 3"/>
          <p:cNvSpPr txBox="1">
            <a:spLocks noChangeArrowheads="1"/>
          </p:cNvSpPr>
          <p:nvPr/>
        </p:nvSpPr>
        <p:spPr bwMode="auto">
          <a:xfrm>
            <a:off x="228600" y="3223558"/>
            <a:ext cx="8686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200" b="1" smtClean="0">
                <a:solidFill>
                  <a:srgbClr val="0033CC"/>
                </a:solidFill>
                <a:latin typeface="Times New Roman" pitchFamily="18" charset="0"/>
                <a:cs typeface="Times New Roman" pitchFamily="18" charset="0"/>
              </a:rPr>
              <a:t>- </a:t>
            </a:r>
            <a:r>
              <a:rPr lang="fr-FR" sz="2200" b="1">
                <a:solidFill>
                  <a:srgbClr val="0033CC"/>
                </a:solidFill>
                <a:latin typeface="Times New Roman" pitchFamily="18" charset="0"/>
                <a:cs typeface="Times New Roman" pitchFamily="18" charset="0"/>
              </a:rPr>
              <a:t>Bước 1: Yêu cầu đọc kênh chữ SGK, thảo luận nhóm đôi suy nghĩ tìm ý đúng.</a:t>
            </a:r>
            <a:endParaRPr lang="en-US" sz="2200" b="1">
              <a:solidFill>
                <a:srgbClr val="0033CC"/>
              </a:solidFill>
              <a:latin typeface="Times New Roman" pitchFamily="18" charset="0"/>
              <a:cs typeface="Times New Roman" pitchFamily="18" charset="0"/>
            </a:endParaRPr>
          </a:p>
          <a:p>
            <a:r>
              <a:rPr lang="fr-FR" sz="2200" b="1">
                <a:solidFill>
                  <a:srgbClr val="0033CC"/>
                </a:solidFill>
                <a:latin typeface="Times New Roman" pitchFamily="18" charset="0"/>
                <a:cs typeface="Times New Roman" pitchFamily="18" charset="0"/>
              </a:rPr>
              <a:t>- Bước 2: Yêu cầu trình bày các ý,  các em khác nhận xét.</a:t>
            </a:r>
            <a:endParaRPr lang="en-US" sz="2200" b="1">
              <a:solidFill>
                <a:srgbClr val="0033CC"/>
              </a:solidFill>
              <a:latin typeface="Times New Roman" pitchFamily="18" charset="0"/>
              <a:cs typeface="Times New Roman" pitchFamily="18" charset="0"/>
            </a:endParaRPr>
          </a:p>
          <a:p>
            <a:r>
              <a:rPr lang="fr-FR" sz="2200" b="1">
                <a:solidFill>
                  <a:srgbClr val="0033CC"/>
                </a:solidFill>
                <a:latin typeface="Times New Roman" pitchFamily="18" charset="0"/>
                <a:cs typeface="Times New Roman" pitchFamily="18" charset="0"/>
              </a:rPr>
              <a:t>- Bước 3: Nhận xét, tuyên dương nhóm làm đúng. </a:t>
            </a:r>
            <a:r>
              <a:rPr lang="en-US" altLang="vi-VN" sz="2200" b="1">
                <a:solidFill>
                  <a:srgbClr val="0033CC"/>
                </a:solidFill>
                <a:latin typeface="Times New Roman" pitchFamily="18" charset="0"/>
                <a:cs typeface="Times New Roman" pitchFamily="18" charset="0"/>
              </a:rPr>
              <a:t> </a:t>
            </a:r>
          </a:p>
          <a:p>
            <a:endParaRPr lang="en-US" altLang="vi-VN" sz="2200" b="1">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8600" y="609421"/>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400" b="1" smtClean="0">
                <a:solidFill>
                  <a:srgbClr val="FF0000"/>
                </a:solidFill>
                <a:latin typeface="Times New Roman" pitchFamily="18" charset="0"/>
                <a:cs typeface="Times New Roman" pitchFamily="18" charset="0"/>
              </a:rPr>
              <a:t>7 .</a:t>
            </a:r>
            <a:r>
              <a:rPr lang="fr-FR" sz="2400" b="1" smtClean="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Dạy lịch sử gắn với kỷ niệm các ngày lễ lớn, các sự kiện lịch sử, tham quan dã ngoại, hoạt động ngoài giờ lên lớp và các môn </a:t>
            </a:r>
            <a:r>
              <a:rPr lang="en-US" sz="2400" b="1" smtClean="0">
                <a:solidFill>
                  <a:srgbClr val="FF0000"/>
                </a:solidFill>
                <a:latin typeface="Times New Roman" pitchFamily="18" charset="0"/>
                <a:cs typeface="Times New Roman" pitchFamily="18" charset="0"/>
              </a:rPr>
              <a:t>học khác</a:t>
            </a:r>
            <a:r>
              <a:rPr lang="en-US" sz="2400" b="1">
                <a:solidFill>
                  <a:srgbClr val="FF0000"/>
                </a:solidFill>
                <a:latin typeface="Times New Roman" pitchFamily="18" charset="0"/>
                <a:cs typeface="Times New Roman" pitchFamily="18" charset="0"/>
              </a:rPr>
              <a:t>.</a:t>
            </a:r>
            <a:endParaRPr lang="en-US" altLang="vi-VN" sz="2400" b="1">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52400" y="1333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733550"/>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smtClean="0">
                <a:solidFill>
                  <a:srgbClr val="0033CC"/>
                </a:solidFill>
                <a:latin typeface="Times New Roman" pitchFamily="18" charset="0"/>
                <a:cs typeface="Times New Roman" pitchFamily="18" charset="0"/>
              </a:rPr>
              <a:t>- </a:t>
            </a:r>
            <a:r>
              <a:rPr lang="en-US" sz="2000" b="1">
                <a:solidFill>
                  <a:srgbClr val="0033CC"/>
                </a:solidFill>
                <a:latin typeface="Times New Roman" pitchFamily="18" charset="0"/>
                <a:cs typeface="Times New Roman" pitchFamily="18" charset="0"/>
              </a:rPr>
              <a:t>Muốn cho môn học lịch sử hấp dẫn và có ý nghĩa thiết thực, gây ấn tượng sâu sắc, việc tổ chức cho học sinh đi tham quan các di tích, bảo tàng lịch sử hay xem phim ảnh lịch sử cũng rất nên được các cấp nhà trường quan tâm thực hiện</a:t>
            </a:r>
            <a:r>
              <a:rPr lang="en-US" sz="2000" b="1" smtClean="0">
                <a:solidFill>
                  <a:srgbClr val="0033CC"/>
                </a:solidFill>
                <a:latin typeface="Times New Roman" pitchFamily="18" charset="0"/>
                <a:cs typeface="Times New Roman" pitchFamily="18" charset="0"/>
              </a:rPr>
              <a:t>.</a:t>
            </a:r>
            <a:r>
              <a:rPr lang="en-US" altLang="vi-VN" sz="2000" b="1" smtClean="0">
                <a:solidFill>
                  <a:srgbClr val="0033CC"/>
                </a:solidFill>
                <a:latin typeface="Times New Roman" pitchFamily="18" charset="0"/>
                <a:cs typeface="Times New Roman" pitchFamily="18" charset="0"/>
              </a:rPr>
              <a:t> </a:t>
            </a:r>
            <a:endParaRPr lang="en-US" altLang="vi-VN" sz="2000" b="1">
              <a:solidFill>
                <a:srgbClr val="0033CC"/>
              </a:solidFill>
              <a:latin typeface="Times New Roman" pitchFamily="18" charset="0"/>
              <a:cs typeface="Times New Roman" pitchFamily="18" charset="0"/>
            </a:endParaRPr>
          </a:p>
        </p:txBody>
      </p:sp>
      <p:sp>
        <p:nvSpPr>
          <p:cNvPr id="7" name="Text Box 3"/>
          <p:cNvSpPr txBox="1">
            <a:spLocks noChangeArrowheads="1"/>
          </p:cNvSpPr>
          <p:nvPr/>
        </p:nvSpPr>
        <p:spPr bwMode="auto">
          <a:xfrm>
            <a:off x="0" y="3050619"/>
            <a:ext cx="8686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a:spcBef>
                <a:spcPct val="50000"/>
              </a:spcBef>
              <a:buFontTx/>
              <a:buChar char="-"/>
            </a:pPr>
            <a:r>
              <a:rPr lang="fr-FR" sz="2000" b="1" dirty="0" smtClean="0">
                <a:solidFill>
                  <a:srgbClr val="0033CC"/>
                </a:solidFill>
                <a:latin typeface="Times New Roman" pitchFamily="18" charset="0"/>
                <a:cs typeface="Times New Roman" pitchFamily="18" charset="0"/>
              </a:rPr>
              <a:t>Và </a:t>
            </a:r>
            <a:r>
              <a:rPr lang="fr-FR" sz="2000" b="1" dirty="0">
                <a:solidFill>
                  <a:srgbClr val="0033CC"/>
                </a:solidFill>
                <a:latin typeface="Times New Roman" pitchFamily="18" charset="0"/>
                <a:cs typeface="Times New Roman" pitchFamily="18" charset="0"/>
              </a:rPr>
              <a:t>còn vận dụng nhiều phương pháp khác nữa</a:t>
            </a:r>
            <a:r>
              <a:rPr lang="fr-FR" sz="2000" b="1" dirty="0" smtClean="0">
                <a:solidFill>
                  <a:srgbClr val="0033CC"/>
                </a:solidFill>
                <a:latin typeface="Times New Roman" pitchFamily="18" charset="0"/>
                <a:cs typeface="Times New Roman" pitchFamily="18" charset="0"/>
              </a:rPr>
              <a:t>, </a:t>
            </a:r>
            <a:r>
              <a:rPr lang="fr-FR" sz="2000" b="1" dirty="0">
                <a:solidFill>
                  <a:srgbClr val="0033CC"/>
                </a:solidFill>
                <a:latin typeface="Times New Roman" pitchFamily="18" charset="0"/>
                <a:cs typeface="Times New Roman" pitchFamily="18" charset="0"/>
              </a:rPr>
              <a:t>đem lại cho các em lòng say mê ham thích tìm hiểu môn Lịch </a:t>
            </a:r>
            <a:r>
              <a:rPr lang="fr-FR" sz="2000" b="1" dirty="0" smtClean="0">
                <a:solidFill>
                  <a:srgbClr val="0033CC"/>
                </a:solidFill>
                <a:latin typeface="Times New Roman" pitchFamily="18" charset="0"/>
                <a:cs typeface="Times New Roman" pitchFamily="18" charset="0"/>
              </a:rPr>
              <a:t>sử VD: Ngày 2/9/1945, 10/3 âm lịch, 30/4/1975,  …</a:t>
            </a:r>
          </a:p>
          <a:p>
            <a:pPr marL="342900" indent="-342900" algn="just">
              <a:spcBef>
                <a:spcPct val="50000"/>
              </a:spcBef>
              <a:buFontTx/>
              <a:buChar char="-"/>
            </a:pPr>
            <a:r>
              <a:rPr lang="fr-FR" sz="2000" b="1" dirty="0" smtClean="0">
                <a:solidFill>
                  <a:srgbClr val="0033CC"/>
                </a:solidFill>
                <a:latin typeface="Times New Roman" pitchFamily="18" charset="0"/>
                <a:cs typeface="Times New Roman" pitchFamily="18" charset="0"/>
              </a:rPr>
              <a:t>Từ đó các em phát huy ý thức vai trò của mình về lịch sử dân tộc xứng đáng với những gì Bác Hồ đã nói : “Dân ta phải biết sử ta, cho tường gốc tích nước nhà Việt Nam’’.                                                                                  </a:t>
            </a:r>
            <a:endParaRPr lang="fr-FR" sz="20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26061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2F5E41-5F6C-4E18-B131-37EB36DF6955}" type="slidenum">
              <a:rPr lang="en-US" smtClean="0"/>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57646">
            <a:off x="4500562" y="6000750"/>
            <a:ext cx="4643438"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150"/>
            <a:ext cx="396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274" y="57148"/>
            <a:ext cx="4495800" cy="464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717018"/>
            <a:ext cx="8485136" cy="369332"/>
          </a:xfrm>
          <a:prstGeom prst="rect">
            <a:avLst/>
          </a:prstGeom>
        </p:spPr>
        <p:txBody>
          <a:bodyPr wrap="square">
            <a:spAutoFit/>
          </a:bodyPr>
          <a:lstStyle/>
          <a:p>
            <a:r>
              <a:rPr lang="fr-FR" b="1"/>
              <a:t>Học sinh trường Tiểu học Giồng Găng tham quan </a:t>
            </a:r>
            <a:r>
              <a:rPr lang="fr-FR" b="1" smtClean="0"/>
              <a:t>– chăm sóc khu </a:t>
            </a:r>
            <a:r>
              <a:rPr lang="fr-FR" b="1"/>
              <a:t>di tích Gò Quản Cung</a:t>
            </a:r>
            <a:endParaRPr lang="en-US"/>
          </a:p>
        </p:txBody>
      </p:sp>
    </p:spTree>
    <p:extLst>
      <p:ext uri="{BB962C8B-B14F-4D97-AF65-F5344CB8AC3E}">
        <p14:creationId xmlns:p14="http://schemas.microsoft.com/office/powerpoint/2010/main" val="3252072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105793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8. </a:t>
            </a:r>
            <a:r>
              <a:rPr lang="fr-FR" sz="2800" b="1" smtClean="0">
                <a:solidFill>
                  <a:srgbClr val="FF0000"/>
                </a:solidFill>
                <a:latin typeface="Times New Roman" pitchFamily="18" charset="0"/>
                <a:cs typeface="Times New Roman" pitchFamily="18" charset="0"/>
              </a:rPr>
              <a:t> </a:t>
            </a:r>
            <a:r>
              <a:rPr lang="fr-FR" sz="2800" b="1">
                <a:solidFill>
                  <a:srgbClr val="FF0000"/>
                </a:solidFill>
                <a:latin typeface="Times New Roman" pitchFamily="18" charset="0"/>
                <a:cs typeface="Times New Roman" pitchFamily="18" charset="0"/>
              </a:rPr>
              <a:t>Tổ chức các trò chơi học tập hỗ trợ kiến thức bài học </a:t>
            </a:r>
            <a:endParaRPr lang="en-US" altLang="vi-VN" sz="2800" b="1">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533400" y="361950"/>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1570494"/>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800" b="1" smtClean="0">
                <a:solidFill>
                  <a:srgbClr val="0033CC"/>
                </a:solidFill>
                <a:latin typeface="Times New Roman" pitchFamily="18" charset="0"/>
                <a:cs typeface="Times New Roman" pitchFamily="18" charset="0"/>
              </a:rPr>
              <a:t>- </a:t>
            </a:r>
            <a:r>
              <a:rPr lang="fr-FR" sz="2800" b="1">
                <a:solidFill>
                  <a:srgbClr val="0033CC"/>
                </a:solidFill>
                <a:latin typeface="Times New Roman" pitchFamily="18" charset="0"/>
                <a:cs typeface="Times New Roman" pitchFamily="18" charset="0"/>
              </a:rPr>
              <a:t>Học mà chơi – chơi mà học” là điều kiện cần ở lứa tuổi học sinh tiểu học. “Các trò chơi học tập” là một hình thức học tập hết sức hứng thú đối với học sinh vì lẽ: Học sinh học tập kiến thức mới, ôn tập kiến thức cũ trong một môi trường thoải mái, nhẹ nhàng không gò bó. </a:t>
            </a:r>
            <a:endParaRPr lang="en-US" sz="2800" b="1">
              <a:solidFill>
                <a:srgbClr val="0033CC"/>
              </a:solidFill>
              <a:latin typeface="Times New Roman" pitchFamily="18" charset="0"/>
              <a:cs typeface="Times New Roman" pitchFamily="18" charset="0"/>
            </a:endParaRPr>
          </a:p>
        </p:txBody>
      </p:sp>
      <p:pic>
        <p:nvPicPr>
          <p:cNvPr id="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5856" y="3834487"/>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685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52453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1 .</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Hiệu quả</a:t>
            </a:r>
            <a:endParaRPr lang="en-US" altLang="vi-VN" sz="2800" b="1">
              <a:solidFill>
                <a:srgbClr val="FF0000"/>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152400" y="571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III. Hiệu quả và khả năng áp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228600" y="931366"/>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dirty="0" smtClean="0">
                <a:solidFill>
                  <a:srgbClr val="0033CC"/>
                </a:solidFill>
                <a:latin typeface="Times New Roman" pitchFamily="18" charset="0"/>
                <a:cs typeface="Times New Roman" pitchFamily="18" charset="0"/>
              </a:rPr>
              <a:t>-</a:t>
            </a:r>
            <a:r>
              <a:rPr lang="fr-FR" sz="2400" b="1" dirty="0">
                <a:solidFill>
                  <a:srgbClr val="0033CC"/>
                </a:solidFill>
                <a:latin typeface="Times New Roman" pitchFamily="18" charset="0"/>
                <a:cs typeface="Times New Roman" pitchFamily="18" charset="0"/>
              </a:rPr>
              <a:t>“Một số biện pháp hình thành và phát triển </a:t>
            </a:r>
            <a:r>
              <a:rPr lang="fr-FR" sz="2400" b="1" dirty="0" err="1">
                <a:solidFill>
                  <a:srgbClr val="0033CC"/>
                </a:solidFill>
                <a:latin typeface="Times New Roman" pitchFamily="18" charset="0"/>
                <a:cs typeface="Times New Roman" pitchFamily="18" charset="0"/>
              </a:rPr>
              <a:t>năng</a:t>
            </a:r>
            <a:r>
              <a:rPr lang="fr-FR" sz="2400" b="1" dirty="0">
                <a:solidFill>
                  <a:srgbClr val="0033CC"/>
                </a:solidFill>
                <a:latin typeface="Times New Roman" pitchFamily="18" charset="0"/>
                <a:cs typeface="Times New Roman" pitchFamily="18" charset="0"/>
              </a:rPr>
              <a:t> </a:t>
            </a:r>
            <a:r>
              <a:rPr lang="fr-FR" sz="2400" b="1" dirty="0" err="1" smtClean="0">
                <a:solidFill>
                  <a:srgbClr val="0033CC"/>
                </a:solidFill>
                <a:latin typeface="Times New Roman" pitchFamily="18" charset="0"/>
                <a:cs typeface="Times New Roman" pitchFamily="18" charset="0"/>
              </a:rPr>
              <a:t>lực</a:t>
            </a:r>
            <a:r>
              <a:rPr lang="fr-FR" sz="2400" b="1" dirty="0" smtClean="0">
                <a:solidFill>
                  <a:srgbClr val="0033CC"/>
                </a:solidFill>
                <a:latin typeface="Times New Roman" pitchFamily="18" charset="0"/>
                <a:cs typeface="Times New Roman" pitchFamily="18" charset="0"/>
              </a:rPr>
              <a:t> </a:t>
            </a:r>
            <a:r>
              <a:rPr lang="fr-FR" sz="2400" b="1" dirty="0" err="1" smtClean="0">
                <a:solidFill>
                  <a:srgbClr val="0033CC"/>
                </a:solidFill>
                <a:latin typeface="Times New Roman" pitchFamily="18" charset="0"/>
                <a:cs typeface="Times New Roman" pitchFamily="18" charset="0"/>
              </a:rPr>
              <a:t>học</a:t>
            </a:r>
            <a:r>
              <a:rPr lang="fr-FR" sz="2400" b="1" dirty="0" smtClean="0">
                <a:solidFill>
                  <a:srgbClr val="0033CC"/>
                </a:solidFill>
                <a:latin typeface="Times New Roman" pitchFamily="18" charset="0"/>
                <a:cs typeface="Times New Roman" pitchFamily="18" charset="0"/>
              </a:rPr>
              <a:t> </a:t>
            </a:r>
            <a:r>
              <a:rPr lang="fr-FR" sz="2400" b="1" dirty="0" err="1" smtClean="0">
                <a:solidFill>
                  <a:srgbClr val="0033CC"/>
                </a:solidFill>
                <a:latin typeface="Times New Roman" pitchFamily="18" charset="0"/>
                <a:cs typeface="Times New Roman" pitchFamily="18" charset="0"/>
              </a:rPr>
              <a:t>phân</a:t>
            </a:r>
            <a:r>
              <a:rPr lang="fr-FR" sz="2400" b="1" smtClean="0">
                <a:solidFill>
                  <a:srgbClr val="0033CC"/>
                </a:solidFill>
                <a:latin typeface="Times New Roman" pitchFamily="18" charset="0"/>
                <a:cs typeface="Times New Roman" pitchFamily="18" charset="0"/>
              </a:rPr>
              <a:t> môn </a:t>
            </a:r>
            <a:r>
              <a:rPr lang="fr-FR" sz="2400" b="1" dirty="0">
                <a:solidFill>
                  <a:srgbClr val="0033CC"/>
                </a:solidFill>
                <a:latin typeface="Times New Roman" pitchFamily="18" charset="0"/>
                <a:cs typeface="Times New Roman" pitchFamily="18" charset="0"/>
              </a:rPr>
              <a:t>lịch sử cho học sinh lớp 4A2 Trường Tiểu học Giồng Găng” </a:t>
            </a:r>
            <a:r>
              <a:rPr lang="fr-FR" sz="2400" dirty="0">
                <a:solidFill>
                  <a:srgbClr val="0033CC"/>
                </a:solidFill>
                <a:latin typeface="Times New Roman" pitchFamily="18" charset="0"/>
                <a:cs typeface="Times New Roman" pitchFamily="18" charset="0"/>
              </a:rPr>
              <a:t>đang được thực hiện tại đơn vị và </a:t>
            </a:r>
            <a:r>
              <a:rPr lang="it-IT" sz="2400" dirty="0">
                <a:solidFill>
                  <a:srgbClr val="0033CC"/>
                </a:solidFill>
                <a:latin typeface="Times New Roman" pitchFamily="18" charset="0"/>
                <a:cs typeface="Times New Roman" pitchFamily="18" charset="0"/>
              </a:rPr>
              <a:t>đã tháo gỡ được tồn tại thực tế của lớp, giúp </a:t>
            </a:r>
            <a:r>
              <a:rPr lang="it-IT" sz="2400" dirty="0" smtClean="0">
                <a:solidFill>
                  <a:srgbClr val="0033CC"/>
                </a:solidFill>
                <a:latin typeface="Times New Roman" pitchFamily="18" charset="0"/>
                <a:cs typeface="Times New Roman" pitchFamily="18" charset="0"/>
              </a:rPr>
              <a:t>GV </a:t>
            </a:r>
            <a:r>
              <a:rPr lang="it-IT" sz="2400" dirty="0">
                <a:solidFill>
                  <a:srgbClr val="0033CC"/>
                </a:solidFill>
                <a:latin typeface="Times New Roman" pitchFamily="18" charset="0"/>
                <a:cs typeface="Times New Roman" pitchFamily="18" charset="0"/>
              </a:rPr>
              <a:t>mạnh dạn, hứng thú, chủ động thực hiện đổi mới các phương pháp dạy học </a:t>
            </a:r>
            <a:r>
              <a:rPr lang="it-IT" sz="2400" dirty="0" smtClean="0">
                <a:solidFill>
                  <a:srgbClr val="0033CC"/>
                </a:solidFill>
                <a:latin typeface="Times New Roman" pitchFamily="18" charset="0"/>
                <a:cs typeface="Times New Roman" pitchFamily="18" charset="0"/>
              </a:rPr>
              <a:t>phân môn </a:t>
            </a:r>
            <a:r>
              <a:rPr lang="it-IT" sz="2400" dirty="0">
                <a:solidFill>
                  <a:srgbClr val="0033CC"/>
                </a:solidFill>
                <a:latin typeface="Times New Roman" pitchFamily="18" charset="0"/>
                <a:cs typeface="Times New Roman" pitchFamily="18" charset="0"/>
              </a:rPr>
              <a:t>Lịch </a:t>
            </a:r>
            <a:r>
              <a:rPr lang="it-IT" sz="2400" dirty="0" smtClean="0">
                <a:solidFill>
                  <a:srgbClr val="0033CC"/>
                </a:solidFill>
                <a:latin typeface="Times New Roman" pitchFamily="18" charset="0"/>
                <a:cs typeface="Times New Roman" pitchFamily="18" charset="0"/>
              </a:rPr>
              <a:t>sử </a:t>
            </a:r>
            <a:r>
              <a:rPr lang="it-IT" sz="2400" dirty="0">
                <a:solidFill>
                  <a:srgbClr val="0033CC"/>
                </a:solidFill>
                <a:latin typeface="Times New Roman" pitchFamily="18" charset="0"/>
                <a:cs typeface="Times New Roman" pitchFamily="18" charset="0"/>
              </a:rPr>
              <a:t>cho </a:t>
            </a:r>
            <a:r>
              <a:rPr lang="it-IT" sz="2400" dirty="0" smtClean="0">
                <a:solidFill>
                  <a:srgbClr val="0033CC"/>
                </a:solidFill>
                <a:latin typeface="Times New Roman" pitchFamily="18" charset="0"/>
                <a:cs typeface="Times New Roman" pitchFamily="18" charset="0"/>
              </a:rPr>
              <a:t>HS, </a:t>
            </a:r>
            <a:r>
              <a:rPr lang="it-IT" sz="2400" dirty="0">
                <a:solidFill>
                  <a:srgbClr val="0033CC"/>
                </a:solidFill>
                <a:latin typeface="Times New Roman" pitchFamily="18" charset="0"/>
                <a:cs typeface="Times New Roman" pitchFamily="18" charset="0"/>
              </a:rPr>
              <a:t>giúp cho từng đối tượng </a:t>
            </a:r>
            <a:r>
              <a:rPr lang="it-IT" sz="2400" dirty="0" smtClean="0">
                <a:solidFill>
                  <a:srgbClr val="0033CC"/>
                </a:solidFill>
                <a:latin typeface="Times New Roman" pitchFamily="18" charset="0"/>
                <a:cs typeface="Times New Roman" pitchFamily="18" charset="0"/>
              </a:rPr>
              <a:t>HS, </a:t>
            </a:r>
            <a:r>
              <a:rPr lang="it-IT" sz="2400" dirty="0">
                <a:solidFill>
                  <a:srgbClr val="0033CC"/>
                </a:solidFill>
                <a:latin typeface="Times New Roman" pitchFamily="18" charset="0"/>
                <a:cs typeface="Times New Roman" pitchFamily="18" charset="0"/>
              </a:rPr>
              <a:t>cho tất các khối lớp trong nhà trường. Giúp </a:t>
            </a:r>
            <a:r>
              <a:rPr lang="it-IT" sz="2400" dirty="0" smtClean="0">
                <a:solidFill>
                  <a:srgbClr val="0033CC"/>
                </a:solidFill>
                <a:latin typeface="Times New Roman" pitchFamily="18" charset="0"/>
                <a:cs typeface="Times New Roman" pitchFamily="18" charset="0"/>
              </a:rPr>
              <a:t>HS </a:t>
            </a:r>
            <a:r>
              <a:rPr lang="it-IT" sz="2400" dirty="0">
                <a:solidFill>
                  <a:srgbClr val="0033CC"/>
                </a:solidFill>
                <a:latin typeface="Times New Roman" pitchFamily="18" charset="0"/>
                <a:cs typeface="Times New Roman" pitchFamily="18" charset="0"/>
              </a:rPr>
              <a:t>phát huy tính tích cực, chủ động, mạnh dạn đưa ra ý kiến của mình, rèn bản lĩnh tự tin, tham gia hoạt động nhóm, năng động, thoải mái, bày tỏ ý kiến của mình trước tập thể lớp. </a:t>
            </a:r>
            <a:r>
              <a:rPr lang="it-IT" sz="2400" dirty="0" smtClean="0">
                <a:solidFill>
                  <a:srgbClr val="0033CC"/>
                </a:solidFill>
                <a:latin typeface="Times New Roman" pitchFamily="18" charset="0"/>
                <a:cs typeface="Times New Roman" pitchFamily="18" charset="0"/>
              </a:rPr>
              <a:t>HS </a:t>
            </a:r>
            <a:r>
              <a:rPr lang="it-IT" sz="2400" dirty="0">
                <a:solidFill>
                  <a:srgbClr val="0033CC"/>
                </a:solidFill>
                <a:latin typeface="Times New Roman" pitchFamily="18" charset="0"/>
                <a:cs typeface="Times New Roman" pitchFamily="18" charset="0"/>
              </a:rPr>
              <a:t>vận dụng kiến thức, kĩ năng để giải quyết các vấn đề, kỹ năng so sánh, đánh giá, tự giác điều chỉnh, bồi dưỡng, rèn luyện và tạo hứng thú học tập và rèn luyện để tiến bộ hơn</a:t>
            </a:r>
            <a:r>
              <a:rPr lang="en-US" sz="2400" dirty="0" smtClean="0">
                <a:solidFill>
                  <a:srgbClr val="0033CC"/>
                </a:solidFill>
                <a:latin typeface="Times New Roman" pitchFamily="18" charset="0"/>
                <a:cs typeface="Times New Roman" pitchFamily="18" charset="0"/>
              </a:rPr>
              <a:t>.</a:t>
            </a:r>
            <a:r>
              <a:rPr lang="en-US" altLang="vi-VN" sz="2400" dirty="0" smtClean="0">
                <a:solidFill>
                  <a:srgbClr val="0033CC"/>
                </a:solidFill>
                <a:latin typeface="Times New Roman" pitchFamily="18" charset="0"/>
                <a:cs typeface="Times New Roman" pitchFamily="18" charset="0"/>
              </a:rPr>
              <a:t> </a:t>
            </a:r>
            <a:endParaRPr lang="en-US" altLang="vi-VN"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916685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ChangeArrowheads="1"/>
          </p:cNvSpPr>
          <p:nvPr/>
        </p:nvSpPr>
        <p:spPr bwMode="auto">
          <a:xfrm>
            <a:off x="762000" y="4381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III. Hiệu quả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304800" y="1057930"/>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Bảng 1- Về mức độ yêu thích:</a:t>
            </a:r>
            <a:endParaRPr kumimoji="0" lang="it-IT" sz="28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16285329"/>
              </p:ext>
            </p:extLst>
          </p:nvPr>
        </p:nvGraphicFramePr>
        <p:xfrm>
          <a:off x="1524000" y="1581149"/>
          <a:ext cx="6553200" cy="2891038"/>
        </p:xfrm>
        <a:graphic>
          <a:graphicData uri="http://schemas.openxmlformats.org/drawingml/2006/table">
            <a:tbl>
              <a:tblPr firstRow="1" firstCol="1" bandRow="1"/>
              <a:tblGrid>
                <a:gridCol w="1397374"/>
                <a:gridCol w="1193426"/>
                <a:gridCol w="990600"/>
                <a:gridCol w="1143000"/>
                <a:gridCol w="838200"/>
                <a:gridCol w="990600"/>
              </a:tblGrid>
              <a:tr h="1582325">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tx1"/>
                          </a:solidFill>
                          <a:effectLst/>
                          <a:latin typeface="Times New Roman" pitchFamily="18" charset="0"/>
                          <a:ea typeface="+mn-ea"/>
                          <a:cs typeface="Times New Roman" pitchFamily="18" charset="0"/>
                        </a:rPr>
                        <a:t>Số</a:t>
                      </a:r>
                      <a:r>
                        <a:rPr lang="en-US" sz="1800" b="1" kern="1200" baseline="0" dirty="0" smtClean="0">
                          <a:solidFill>
                            <a:schemeClr val="tx1"/>
                          </a:solidFill>
                          <a:effectLst/>
                          <a:latin typeface="Times New Roman" pitchFamily="18" charset="0"/>
                          <a:ea typeface="+mn-ea"/>
                          <a:cs typeface="Times New Roman" pitchFamily="18" charset="0"/>
                        </a:rPr>
                        <a:t> lượng HS</a:t>
                      </a:r>
                      <a:endParaRPr lang="en-US" sz="1800" b="1" dirty="0" smtClean="0">
                        <a:solidFill>
                          <a:srgbClr val="0000FF"/>
                        </a:solidFill>
                        <a:effectLst/>
                        <a:latin typeface="Times New Roman" pitchFamily="18" charset="0"/>
                        <a:ea typeface="Calibri"/>
                        <a:cs typeface="Times New Roman" pitchFamily="18" charset="0"/>
                      </a:endParaRPr>
                    </a:p>
                    <a:p>
                      <a:pPr algn="ctr">
                        <a:lnSpc>
                          <a:spcPct val="115000"/>
                        </a:lnSpc>
                        <a:spcAft>
                          <a:spcPts val="0"/>
                        </a:spcAft>
                      </a:pPr>
                      <a:r>
                        <a:rPr lang="en-US" sz="2000" b="1" baseline="0" dirty="0" smtClean="0">
                          <a:solidFill>
                            <a:srgbClr val="0000FF"/>
                          </a:solidFill>
                          <a:effectLst/>
                          <a:latin typeface="Times New Roman" pitchFamily="18" charset="0"/>
                          <a:ea typeface="Calibri"/>
                          <a:cs typeface="Times New Roman" pitchFamily="18" charset="0"/>
                        </a:rPr>
                        <a:t> </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b="1" dirty="0" smtClean="0">
                          <a:solidFill>
                            <a:srgbClr val="0000FF"/>
                          </a:solidFill>
                          <a:effectLst/>
                          <a:latin typeface="Times New Roman" pitchFamily="18" charset="0"/>
                          <a:ea typeface="Calibri"/>
                          <a:cs typeface="Times New Roman" pitchFamily="18" charset="0"/>
                        </a:rPr>
                        <a:t>Thời</a:t>
                      </a:r>
                      <a:r>
                        <a:rPr lang="en-US" sz="1800" b="1" baseline="0" dirty="0" smtClean="0">
                          <a:solidFill>
                            <a:srgbClr val="0000FF"/>
                          </a:solidFill>
                          <a:effectLst/>
                          <a:latin typeface="Times New Roman" pitchFamily="18" charset="0"/>
                          <a:ea typeface="Calibri"/>
                          <a:cs typeface="Times New Roman" pitchFamily="18" charset="0"/>
                        </a:rPr>
                        <a:t> gian </a:t>
                      </a:r>
                      <a:endParaRPr lang="en-US" sz="18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800" b="1" kern="1200" dirty="0" smtClean="0">
                          <a:solidFill>
                            <a:schemeClr val="tx1"/>
                          </a:solidFill>
                          <a:effectLst/>
                          <a:latin typeface="Times New Roman" pitchFamily="18" charset="0"/>
                          <a:ea typeface="+mn-ea"/>
                          <a:cs typeface="Times New Roman" pitchFamily="18" charset="0"/>
                        </a:rPr>
                        <a:t>HS yêu thích, hứng thú học  phân</a:t>
                      </a:r>
                      <a:r>
                        <a:rPr lang="en-US" sz="1800" b="1" kern="1200" baseline="0" dirty="0" smtClean="0">
                          <a:solidFill>
                            <a:schemeClr val="tx1"/>
                          </a:solidFill>
                          <a:effectLst/>
                          <a:latin typeface="Times New Roman" pitchFamily="18" charset="0"/>
                          <a:ea typeface="+mn-ea"/>
                          <a:cs typeface="Times New Roman" pitchFamily="18" charset="0"/>
                        </a:rPr>
                        <a:t> môn</a:t>
                      </a:r>
                      <a:r>
                        <a:rPr lang="en-US" sz="1800" b="1" kern="1200" dirty="0" smtClean="0">
                          <a:solidFill>
                            <a:schemeClr val="tx1"/>
                          </a:solidFill>
                          <a:effectLst/>
                          <a:latin typeface="Times New Roman" pitchFamily="18" charset="0"/>
                          <a:ea typeface="+mn-ea"/>
                          <a:cs typeface="Times New Roman" pitchFamily="18" charset="0"/>
                        </a:rPr>
                        <a:t> Lịch sử</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dirty="0">
                        <a:solidFill>
                          <a:srgbClr val="0000FF"/>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tx1"/>
                          </a:solidFill>
                          <a:effectLst/>
                          <a:latin typeface="Times New Roman" pitchFamily="18" charset="0"/>
                          <a:ea typeface="+mn-ea"/>
                          <a:cs typeface="Times New Roman" pitchFamily="18" charset="0"/>
                        </a:rPr>
                        <a:t>HS không thích học </a:t>
                      </a:r>
                      <a:r>
                        <a:rPr kumimoji="0" lang="en-US" sz="1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phân môn </a:t>
                      </a:r>
                      <a:r>
                        <a:rPr lang="en-US" sz="1800" b="1" kern="1200" dirty="0" smtClean="0">
                          <a:solidFill>
                            <a:schemeClr val="tx1"/>
                          </a:solidFill>
                          <a:effectLst/>
                          <a:latin typeface="Times New Roman" pitchFamily="18" charset="0"/>
                          <a:ea typeface="+mn-ea"/>
                          <a:cs typeface="Times New Roman" pitchFamily="18" charset="0"/>
                        </a:rPr>
                        <a:t>Lịch sử</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673">
                <a:tc vMerge="1">
                  <a:txBody>
                    <a:bodyPr/>
                    <a:lstStyle/>
                    <a:p>
                      <a:pPr>
                        <a:lnSpc>
                          <a:spcPct val="115000"/>
                        </a:lnSpc>
                        <a:spcAft>
                          <a:spcPts val="0"/>
                        </a:spcAft>
                      </a:pPr>
                      <a:endParaRPr lang="en-US" sz="2000"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295">
                <a:tc>
                  <a:txBody>
                    <a:bodyPr/>
                    <a:lstStyle/>
                    <a:p>
                      <a:pPr algn="ctr">
                        <a:lnSpc>
                          <a:spcPct val="115000"/>
                        </a:lnSpc>
                        <a:spcAft>
                          <a:spcPts val="0"/>
                        </a:spcAft>
                      </a:pPr>
                      <a:endParaRPr lang="en-US" sz="2000" b="1" dirty="0" smtClean="0">
                        <a:solidFill>
                          <a:srgbClr val="0000FF"/>
                        </a:solidFill>
                        <a:effectLst/>
                        <a:latin typeface="Times New Roman" pitchFamily="18" charset="0"/>
                        <a:ea typeface="Calibri"/>
                        <a:cs typeface="Times New Roman" pitchFamily="18" charset="0"/>
                      </a:endParaRPr>
                    </a:p>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30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smtClean="0">
                          <a:solidFill>
                            <a:srgbClr val="0000FF"/>
                          </a:solidFill>
                          <a:effectLst/>
                          <a:latin typeface="Times New Roman" pitchFamily="18" charset="0"/>
                          <a:ea typeface="Calibri"/>
                          <a:cs typeface="Times New Roman" pitchFamily="18" charset="0"/>
                        </a:rPr>
                        <a:t>Tháng 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20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66%</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10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34%</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5856" y="3834487"/>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685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ChangeArrowheads="1"/>
          </p:cNvSpPr>
          <p:nvPr/>
        </p:nvSpPr>
        <p:spPr bwMode="auto">
          <a:xfrm>
            <a:off x="990600" y="285750"/>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III. Hiệu quả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685800" y="905530"/>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Bảng 2- Về</a:t>
            </a:r>
            <a:r>
              <a:rPr kumimoji="0" lang="it-IT" sz="2800" b="1"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kết quả học tập</a:t>
            </a:r>
            <a:r>
              <a:rPr kumimoji="0" lang="it-IT"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it-IT" sz="28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98564607"/>
              </p:ext>
            </p:extLst>
          </p:nvPr>
        </p:nvGraphicFramePr>
        <p:xfrm>
          <a:off x="1295400" y="1657350"/>
          <a:ext cx="6629400" cy="2423160"/>
        </p:xfrm>
        <a:graphic>
          <a:graphicData uri="http://schemas.openxmlformats.org/drawingml/2006/table">
            <a:tbl>
              <a:tblPr firstRow="1" firstCol="1" bandRow="1"/>
              <a:tblGrid>
                <a:gridCol w="838200"/>
                <a:gridCol w="1143000"/>
                <a:gridCol w="609600"/>
                <a:gridCol w="914400"/>
                <a:gridCol w="609600"/>
                <a:gridCol w="838200"/>
                <a:gridCol w="639277"/>
                <a:gridCol w="1037123"/>
              </a:tblGrid>
              <a:tr h="1051560">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kern="1200" dirty="0" smtClean="0">
                          <a:solidFill>
                            <a:schemeClr val="tx1"/>
                          </a:solidFill>
                          <a:effectLst/>
                          <a:latin typeface="Times New Roman" pitchFamily="18" charset="0"/>
                          <a:ea typeface="+mn-ea"/>
                          <a:cs typeface="Times New Roman" pitchFamily="18" charset="0"/>
                        </a:rPr>
                        <a:t>Số</a:t>
                      </a:r>
                      <a:r>
                        <a:rPr lang="en-US" sz="2000" b="1" kern="1200" baseline="0" dirty="0" smtClean="0">
                          <a:solidFill>
                            <a:schemeClr val="tx1"/>
                          </a:solidFill>
                          <a:effectLst/>
                          <a:latin typeface="Times New Roman" pitchFamily="18" charset="0"/>
                          <a:ea typeface="+mn-ea"/>
                          <a:cs typeface="Times New Roman" pitchFamily="18" charset="0"/>
                        </a:rPr>
                        <a:t> lượng HS</a:t>
                      </a:r>
                      <a:endParaRPr lang="en-US" sz="2400" b="1" dirty="0" smtClean="0">
                        <a:solidFill>
                          <a:srgbClr val="0000FF"/>
                        </a:solidFill>
                        <a:effectLst/>
                        <a:latin typeface="Times New Roman" pitchFamily="18" charset="0"/>
                        <a:ea typeface="Calibri"/>
                        <a:cs typeface="Times New Roman" pitchFamily="18" charset="0"/>
                      </a:endParaRPr>
                    </a:p>
                    <a:p>
                      <a:pPr algn="ctr">
                        <a:lnSpc>
                          <a:spcPct val="115000"/>
                        </a:lnSpc>
                        <a:spcAft>
                          <a:spcPts val="0"/>
                        </a:spcAft>
                      </a:pPr>
                      <a:r>
                        <a:rPr lang="en-US" sz="2000" b="1" baseline="0" dirty="0" smtClean="0">
                          <a:solidFill>
                            <a:srgbClr val="0000FF"/>
                          </a:solidFill>
                          <a:effectLst/>
                          <a:latin typeface="Times New Roman" pitchFamily="18" charset="0"/>
                          <a:ea typeface="Calibri"/>
                          <a:cs typeface="Times New Roman" pitchFamily="18" charset="0"/>
                        </a:rPr>
                        <a:t> </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2000" b="1" dirty="0" smtClean="0">
                          <a:solidFill>
                            <a:schemeClr val="tx1"/>
                          </a:solidFill>
                          <a:effectLst/>
                          <a:latin typeface="Times New Roman" pitchFamily="18" charset="0"/>
                          <a:ea typeface="Calibri"/>
                          <a:cs typeface="Times New Roman" pitchFamily="18" charset="0"/>
                        </a:rPr>
                        <a:t>Thời</a:t>
                      </a:r>
                      <a:r>
                        <a:rPr lang="en-US" sz="2000" b="1" baseline="0" dirty="0" smtClean="0">
                          <a:solidFill>
                            <a:schemeClr val="tx1"/>
                          </a:solidFill>
                          <a:effectLst/>
                          <a:latin typeface="Times New Roman" pitchFamily="18" charset="0"/>
                          <a:ea typeface="Calibri"/>
                          <a:cs typeface="Times New Roman" pitchFamily="18" charset="0"/>
                        </a:rPr>
                        <a:t> gian </a:t>
                      </a:r>
                      <a:endParaRPr lang="en-US" sz="2000" b="1"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2000" b="1" kern="1200" dirty="0" smtClean="0">
                          <a:solidFill>
                            <a:schemeClr val="tx1"/>
                          </a:solidFill>
                          <a:effectLst/>
                          <a:latin typeface="Times New Roman" pitchFamily="18" charset="0"/>
                          <a:ea typeface="+mn-ea"/>
                          <a:cs typeface="Times New Roman" pitchFamily="18" charset="0"/>
                        </a:rPr>
                        <a:t>Hoàn</a:t>
                      </a:r>
                      <a:r>
                        <a:rPr lang="en-US" sz="2000" b="1" kern="1200" baseline="0" dirty="0" smtClean="0">
                          <a:solidFill>
                            <a:schemeClr val="tx1"/>
                          </a:solidFill>
                          <a:effectLst/>
                          <a:latin typeface="Times New Roman" pitchFamily="18" charset="0"/>
                          <a:ea typeface="+mn-ea"/>
                          <a:cs typeface="Times New Roman" pitchFamily="18" charset="0"/>
                        </a:rPr>
                        <a:t> </a:t>
                      </a:r>
                      <a:r>
                        <a:rPr lang="en-US" sz="2000" b="1" kern="1200" dirty="0" smtClean="0">
                          <a:solidFill>
                            <a:schemeClr val="tx1"/>
                          </a:solidFill>
                          <a:effectLst/>
                          <a:latin typeface="Times New Roman" pitchFamily="18" charset="0"/>
                          <a:ea typeface="+mn-ea"/>
                          <a:cs typeface="Times New Roman" pitchFamily="18" charset="0"/>
                        </a:rPr>
                        <a:t>Thành</a:t>
                      </a:r>
                      <a:r>
                        <a:rPr lang="en-US" sz="2000" b="1" kern="1200" baseline="0" dirty="0" smtClean="0">
                          <a:solidFill>
                            <a:schemeClr val="tx1"/>
                          </a:solidFill>
                          <a:effectLst/>
                          <a:latin typeface="Times New Roman" pitchFamily="18" charset="0"/>
                          <a:ea typeface="+mn-ea"/>
                          <a:cs typeface="Times New Roman" pitchFamily="18" charset="0"/>
                        </a:rPr>
                        <a:t> Tốt</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dirty="0">
                        <a:solidFill>
                          <a:srgbClr val="0000FF"/>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2000" b="1" kern="1200" dirty="0" smtClean="0">
                          <a:solidFill>
                            <a:schemeClr val="tx1"/>
                          </a:solidFill>
                          <a:effectLst/>
                          <a:latin typeface="Times New Roman" pitchFamily="18" charset="0"/>
                          <a:ea typeface="+mn-ea"/>
                          <a:cs typeface="Times New Roman" pitchFamily="18" charset="0"/>
                        </a:rPr>
                        <a:t>Hoàn</a:t>
                      </a:r>
                      <a:r>
                        <a:rPr lang="en-GB" sz="2000" b="1" kern="1200" baseline="0" dirty="0" smtClean="0">
                          <a:solidFill>
                            <a:schemeClr val="tx1"/>
                          </a:solidFill>
                          <a:effectLst/>
                          <a:latin typeface="Times New Roman" pitchFamily="18" charset="0"/>
                          <a:ea typeface="+mn-ea"/>
                          <a:cs typeface="Times New Roman" pitchFamily="18" charset="0"/>
                        </a:rPr>
                        <a:t> thành</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2000" b="1" smtClean="0">
                          <a:solidFill>
                            <a:schemeClr val="tx1"/>
                          </a:solidFill>
                          <a:effectLst/>
                          <a:latin typeface="Times New Roman" pitchFamily="18" charset="0"/>
                          <a:ea typeface="Calibri"/>
                          <a:cs typeface="Times New Roman" pitchFamily="18" charset="0"/>
                        </a:rPr>
                        <a:t>Chưa</a:t>
                      </a:r>
                      <a:r>
                        <a:rPr lang="en-US" sz="2000" b="1" baseline="0" smtClean="0">
                          <a:solidFill>
                            <a:schemeClr val="tx1"/>
                          </a:solidFill>
                          <a:effectLst/>
                          <a:latin typeface="Times New Roman" pitchFamily="18" charset="0"/>
                          <a:ea typeface="Calibri"/>
                          <a:cs typeface="Times New Roman" pitchFamily="18" charset="0"/>
                        </a:rPr>
                        <a:t> hoàn thành </a:t>
                      </a:r>
                      <a:endParaRPr lang="en-US" sz="2000" b="1">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60">
                <a:tc vMerge="1">
                  <a:txBody>
                    <a:bodyPr/>
                    <a:lstStyle/>
                    <a:p>
                      <a:pPr>
                        <a:lnSpc>
                          <a:spcPct val="115000"/>
                        </a:lnSpc>
                        <a:spcAft>
                          <a:spcPts val="0"/>
                        </a:spcAft>
                      </a:pPr>
                      <a:endParaRPr lang="en-US" sz="2000"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40">
                <a:tc>
                  <a:txBody>
                    <a:bodyPr/>
                    <a:lstStyle/>
                    <a:p>
                      <a:pPr algn="ctr">
                        <a:lnSpc>
                          <a:spcPct val="115000"/>
                        </a:lnSpc>
                        <a:spcAft>
                          <a:spcPts val="0"/>
                        </a:spcAft>
                      </a:pPr>
                      <a:endParaRPr lang="en-US" sz="2000" b="1" dirty="0" smtClean="0">
                        <a:solidFill>
                          <a:srgbClr val="0000FF"/>
                        </a:solidFill>
                        <a:effectLst/>
                        <a:latin typeface="Times New Roman" pitchFamily="18" charset="0"/>
                        <a:ea typeface="Calibri"/>
                        <a:cs typeface="Times New Roman" pitchFamily="18" charset="0"/>
                      </a:endParaRPr>
                    </a:p>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30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Tháng</a:t>
                      </a:r>
                      <a:r>
                        <a:rPr lang="en-US" sz="2000" b="1" baseline="0" smtClean="0">
                          <a:solidFill>
                            <a:srgbClr val="0000FF"/>
                          </a:solidFill>
                          <a:effectLst/>
                          <a:latin typeface="Times New Roman" pitchFamily="18" charset="0"/>
                          <a:ea typeface="Calibri"/>
                          <a:cs typeface="Times New Roman" pitchFamily="18" charset="0"/>
                        </a:rPr>
                        <a:t> 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16</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53%</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14</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47%</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61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04800" y="135255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800" b="1">
                <a:solidFill>
                  <a:srgbClr val="FF0000"/>
                </a:solidFill>
                <a:latin typeface="Times New Roman" pitchFamily="18" charset="0"/>
                <a:cs typeface="Times New Roman" pitchFamily="18" charset="0"/>
              </a:rPr>
              <a:t>2</a:t>
            </a:r>
            <a:r>
              <a:rPr lang="en-US" altLang="vi-VN" sz="2800" b="1" smtClean="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Khả năng áp dụng </a:t>
            </a:r>
            <a:endParaRPr lang="en-US" altLang="vi-VN" sz="2800" b="1">
              <a:solidFill>
                <a:srgbClr val="FF0000"/>
              </a:solidFill>
              <a:latin typeface="Times New Roman" pitchFamily="18" charset="0"/>
              <a:cs typeface="Times New Roman" pitchFamily="18" charset="0"/>
            </a:endParaRPr>
          </a:p>
        </p:txBody>
      </p:sp>
      <p:sp>
        <p:nvSpPr>
          <p:cNvPr id="6" name="Text Box 3"/>
          <p:cNvSpPr txBox="1">
            <a:spLocks noChangeArrowheads="1"/>
          </p:cNvSpPr>
          <p:nvPr/>
        </p:nvSpPr>
        <p:spPr bwMode="auto">
          <a:xfrm>
            <a:off x="228600" y="2024958"/>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smtClean="0">
                <a:solidFill>
                  <a:srgbClr val="0033CC"/>
                </a:solidFill>
                <a:latin typeface="Times New Roman" pitchFamily="18" charset="0"/>
                <a:cs typeface="Times New Roman" pitchFamily="18" charset="0"/>
              </a:rPr>
              <a:t>- </a:t>
            </a:r>
            <a:r>
              <a:rPr lang="it-IT" sz="2800" b="1">
                <a:solidFill>
                  <a:srgbClr val="0033CC"/>
                </a:solidFill>
                <a:latin typeface="Times New Roman" pitchFamily="18" charset="0"/>
                <a:cs typeface="Times New Roman" pitchFamily="18" charset="0"/>
              </a:rPr>
              <a:t>Biện  pháp trên rất dễ dàng áp dụng, có thể áp dụng dạy </a:t>
            </a:r>
            <a:r>
              <a:rPr lang="it-IT" sz="2800" b="1" smtClean="0">
                <a:solidFill>
                  <a:srgbClr val="0033CC"/>
                </a:solidFill>
                <a:latin typeface="Times New Roman" pitchFamily="18" charset="0"/>
                <a:cs typeface="Times New Roman" pitchFamily="18" charset="0"/>
              </a:rPr>
              <a:t>phân môn </a:t>
            </a:r>
            <a:r>
              <a:rPr lang="it-IT" sz="2800" b="1">
                <a:solidFill>
                  <a:srgbClr val="0033CC"/>
                </a:solidFill>
                <a:latin typeface="Times New Roman" pitchFamily="18" charset="0"/>
                <a:cs typeface="Times New Roman" pitchFamily="18" charset="0"/>
              </a:rPr>
              <a:t>Lịch sử </a:t>
            </a:r>
            <a:r>
              <a:rPr lang="it-IT" sz="2800" b="1" smtClean="0">
                <a:solidFill>
                  <a:srgbClr val="0033CC"/>
                </a:solidFill>
                <a:latin typeface="Times New Roman" pitchFamily="18" charset="0"/>
                <a:cs typeface="Times New Roman" pitchFamily="18" charset="0"/>
              </a:rPr>
              <a:t> </a:t>
            </a:r>
            <a:r>
              <a:rPr lang="it-IT" sz="2800" b="1">
                <a:solidFill>
                  <a:srgbClr val="0033CC"/>
                </a:solidFill>
                <a:latin typeface="Times New Roman" pitchFamily="18" charset="0"/>
                <a:cs typeface="Times New Roman" pitchFamily="18" charset="0"/>
              </a:rPr>
              <a:t>cho khối 4, 5 ở các lớp tiểu học trong và ngoài tỉnh</a:t>
            </a:r>
            <a:r>
              <a:rPr lang="it-IT" sz="2800" b="1" smtClean="0">
                <a:solidFill>
                  <a:srgbClr val="0033CC"/>
                </a:solidFill>
                <a:latin typeface="Times New Roman" pitchFamily="18" charset="0"/>
                <a:cs typeface="Times New Roman" pitchFamily="18" charset="0"/>
              </a:rPr>
              <a:t>.</a:t>
            </a:r>
            <a:endParaRPr lang="en-US" sz="2800" b="1">
              <a:solidFill>
                <a:srgbClr val="0033CC"/>
              </a:solidFill>
              <a:latin typeface="Times New Roman" pitchFamily="18" charset="0"/>
              <a:cs typeface="Times New Roman" pitchFamily="18" charset="0"/>
            </a:endParaRPr>
          </a:p>
        </p:txBody>
      </p:sp>
      <p:sp>
        <p:nvSpPr>
          <p:cNvPr id="8" name="Content Placeholder 2"/>
          <p:cNvSpPr txBox="1">
            <a:spLocks noChangeArrowheads="1"/>
          </p:cNvSpPr>
          <p:nvPr/>
        </p:nvSpPr>
        <p:spPr bwMode="auto">
          <a:xfrm>
            <a:off x="304800" y="6667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III. Hiệu quả và khả năng áp dụng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2567" y="-51394"/>
            <a:ext cx="1257300" cy="132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685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452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9522"/>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spc="0" dirty="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mj-lt"/>
              </a:rPr>
              <a:t>THỰC TRẠNG</a:t>
            </a:r>
            <a:endParaRPr lang="en-US" sz="4000" b="1" cap="all" spc="0" dirty="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mj-lt"/>
            </a:endParaRPr>
          </a:p>
        </p:txBody>
      </p:sp>
      <p:sp>
        <p:nvSpPr>
          <p:cNvPr id="6" name="Rectangle 5"/>
          <p:cNvSpPr/>
          <p:nvPr/>
        </p:nvSpPr>
        <p:spPr>
          <a:xfrm>
            <a:off x="251520" y="1977688"/>
            <a:ext cx="8712968" cy="954107"/>
          </a:xfrm>
          <a:prstGeom prst="rect">
            <a:avLst/>
          </a:prstGeom>
        </p:spPr>
        <p:txBody>
          <a:bodyPr wrap="square">
            <a:spAutoFit/>
          </a:bodyPr>
          <a:lstStyle/>
          <a:p>
            <a:pPr algn="just"/>
            <a:endParaRPr lang="vi-VN" sz="2800" b="1" i="1" u="sng">
              <a:latin typeface="+mj-lt"/>
            </a:endParaRPr>
          </a:p>
          <a:p>
            <a:pPr algn="just"/>
            <a:endParaRPr lang="vi-VN" sz="2800" dirty="0">
              <a:latin typeface="+mj-lt"/>
            </a:endParaRPr>
          </a:p>
        </p:txBody>
      </p:sp>
      <p:graphicFrame>
        <p:nvGraphicFramePr>
          <p:cNvPr id="8" name="Diagram 7"/>
          <p:cNvGraphicFramePr/>
          <p:nvPr>
            <p:extLst>
              <p:ext uri="{D42A27DB-BD31-4B8C-83A1-F6EECF244321}">
                <p14:modId xmlns:p14="http://schemas.microsoft.com/office/powerpoint/2010/main" val="849766724"/>
              </p:ext>
            </p:extLst>
          </p:nvPr>
        </p:nvGraphicFramePr>
        <p:xfrm>
          <a:off x="5228" y="1707656"/>
          <a:ext cx="9031268" cy="329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5-Point Star 8">
            <a:hlinkClick r:id="rId7" action="ppaction://hlinksldjump"/>
          </p:cNvPr>
          <p:cNvSpPr/>
          <p:nvPr/>
        </p:nvSpPr>
        <p:spPr>
          <a:xfrm>
            <a:off x="8637287" y="4771167"/>
            <a:ext cx="395536" cy="24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9416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71600" y="298782"/>
            <a:ext cx="8172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a:rPr>
              <a:t>THỰC TRẠNG ĐƠN VỊ </a:t>
            </a:r>
            <a:endPar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Calibri Light"/>
            </a:endParaRPr>
          </a:p>
        </p:txBody>
      </p:sp>
      <p:sp>
        <p:nvSpPr>
          <p:cNvPr id="5" name="5-Point Star 4">
            <a:hlinkClick r:id="rId3" action="ppaction://hlinksldjump"/>
          </p:cNvPr>
          <p:cNvSpPr/>
          <p:nvPr/>
        </p:nvSpPr>
        <p:spPr>
          <a:xfrm>
            <a:off x="8637287" y="4771167"/>
            <a:ext cx="395536" cy="24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828799" y="1048256"/>
            <a:ext cx="7204023" cy="707886"/>
          </a:xfrm>
          <a:prstGeom prst="rect">
            <a:avLst/>
          </a:prstGeom>
        </p:spPr>
        <p:txBody>
          <a:bodyPr wrap="square">
            <a:spAutoFit/>
          </a:bodyPr>
          <a:lstStyle/>
          <a:p>
            <a:pPr lvl="0" algn="just">
              <a:spcBef>
                <a:spcPct val="20000"/>
              </a:spcBef>
            </a:pPr>
            <a:r>
              <a:rPr lang="en-US" altLang="en-US" sz="2000" dirty="0" smtClean="0">
                <a:solidFill>
                  <a:srgbClr val="0033CC"/>
                </a:solidFill>
                <a:latin typeface="Times New Roman" pitchFamily="18" charset="0"/>
              </a:rPr>
              <a:t>    </a:t>
            </a:r>
            <a:r>
              <a:rPr lang="en-US" altLang="en-US" sz="2000" dirty="0" smtClean="0">
                <a:latin typeface="Times New Roman" pitchFamily="18" charset="0"/>
              </a:rPr>
              <a:t>+ </a:t>
            </a:r>
            <a:r>
              <a:rPr lang="en-US" sz="2000" dirty="0" err="1">
                <a:latin typeface="Times New Roman"/>
                <a:ea typeface="Times New Roman"/>
              </a:rPr>
              <a:t>Phân</a:t>
            </a:r>
            <a:r>
              <a:rPr lang="en-US" sz="2000" dirty="0">
                <a:latin typeface="Times New Roman"/>
                <a:ea typeface="Times New Roman"/>
              </a:rPr>
              <a:t> </a:t>
            </a:r>
            <a:r>
              <a:rPr lang="en-US" sz="2000" dirty="0" err="1">
                <a:latin typeface="Times New Roman"/>
                <a:ea typeface="Times New Roman"/>
              </a:rPr>
              <a:t>môn</a:t>
            </a:r>
            <a:r>
              <a:rPr lang="en-US" sz="2000" dirty="0">
                <a:latin typeface="Times New Roman"/>
                <a:ea typeface="Times New Roman"/>
              </a:rPr>
              <a:t> </a:t>
            </a:r>
            <a:r>
              <a:rPr lang="en-US" sz="2000" dirty="0" err="1">
                <a:latin typeface="Times New Roman"/>
                <a:ea typeface="Times New Roman"/>
              </a:rPr>
              <a:t>Lịch</a:t>
            </a:r>
            <a:r>
              <a:rPr lang="en-US" sz="2000" dirty="0">
                <a:latin typeface="Times New Roman"/>
                <a:ea typeface="Times New Roman"/>
              </a:rPr>
              <a:t> </a:t>
            </a:r>
            <a:r>
              <a:rPr lang="en-US" sz="2000" dirty="0" err="1">
                <a:latin typeface="Times New Roman"/>
                <a:ea typeface="Times New Roman"/>
              </a:rPr>
              <a:t>Sử</a:t>
            </a:r>
            <a:r>
              <a:rPr lang="en-US" sz="2000" dirty="0">
                <a:latin typeface="Times New Roman"/>
                <a:ea typeface="Times New Roman"/>
              </a:rPr>
              <a:t> ở </a:t>
            </a:r>
            <a:r>
              <a:rPr lang="en-US" sz="2000" dirty="0" err="1">
                <a:latin typeface="Times New Roman"/>
                <a:ea typeface="Times New Roman"/>
              </a:rPr>
              <a:t>tiểu</a:t>
            </a:r>
            <a:r>
              <a:rPr lang="en-US" sz="2000" dirty="0">
                <a:latin typeface="Times New Roman"/>
                <a:ea typeface="Times New Roman"/>
              </a:rPr>
              <a:t> </a:t>
            </a:r>
            <a:r>
              <a:rPr lang="en-US" sz="2000" dirty="0" err="1">
                <a:latin typeface="Times New Roman"/>
                <a:ea typeface="Times New Roman"/>
              </a:rPr>
              <a:t>học</a:t>
            </a:r>
            <a:r>
              <a:rPr lang="en-US" sz="2000" dirty="0">
                <a:latin typeface="Times New Roman"/>
                <a:ea typeface="Times New Roman"/>
              </a:rPr>
              <a:t> </a:t>
            </a:r>
            <a:r>
              <a:rPr lang="en-US" sz="2000" dirty="0" err="1">
                <a:latin typeface="Times New Roman"/>
                <a:ea typeface="Times New Roman"/>
              </a:rPr>
              <a:t>nói</a:t>
            </a:r>
            <a:r>
              <a:rPr lang="en-US" sz="2000" dirty="0">
                <a:latin typeface="Times New Roman"/>
                <a:ea typeface="Times New Roman"/>
              </a:rPr>
              <a:t> </a:t>
            </a:r>
            <a:r>
              <a:rPr lang="en-US" sz="2000" dirty="0" err="1">
                <a:latin typeface="Times New Roman"/>
                <a:ea typeface="Times New Roman"/>
              </a:rPr>
              <a:t>chung</a:t>
            </a:r>
            <a:r>
              <a:rPr lang="en-US" sz="2000" dirty="0">
                <a:latin typeface="Times New Roman"/>
                <a:ea typeface="Times New Roman"/>
              </a:rPr>
              <a:t> </a:t>
            </a:r>
            <a:r>
              <a:rPr lang="en-US" sz="2000" dirty="0" err="1">
                <a:latin typeface="Times New Roman"/>
                <a:ea typeface="Times New Roman"/>
              </a:rPr>
              <a:t>và</a:t>
            </a:r>
            <a:r>
              <a:rPr lang="en-US" sz="2000" dirty="0">
                <a:latin typeface="Times New Roman"/>
                <a:ea typeface="Times New Roman"/>
              </a:rPr>
              <a:t> </a:t>
            </a:r>
            <a:r>
              <a:rPr lang="en-US" sz="2000" dirty="0" err="1">
                <a:latin typeface="Times New Roman"/>
                <a:ea typeface="Times New Roman"/>
              </a:rPr>
              <a:t>lớp</a:t>
            </a:r>
            <a:r>
              <a:rPr lang="en-US" sz="2000" dirty="0">
                <a:latin typeface="Times New Roman"/>
                <a:ea typeface="Times New Roman"/>
              </a:rPr>
              <a:t> 4 </a:t>
            </a:r>
            <a:r>
              <a:rPr lang="en-US" sz="2000" dirty="0" err="1">
                <a:latin typeface="Times New Roman"/>
                <a:ea typeface="Times New Roman"/>
              </a:rPr>
              <a:t>nói</a:t>
            </a:r>
            <a:r>
              <a:rPr lang="en-US" sz="2000" dirty="0">
                <a:latin typeface="Times New Roman"/>
                <a:ea typeface="Times New Roman"/>
              </a:rPr>
              <a:t> </a:t>
            </a:r>
            <a:r>
              <a:rPr lang="en-US" sz="2000" dirty="0" err="1">
                <a:latin typeface="Times New Roman"/>
                <a:ea typeface="Times New Roman"/>
              </a:rPr>
              <a:t>riêng</a:t>
            </a:r>
            <a:r>
              <a:rPr lang="en-US" sz="2000" dirty="0">
                <a:latin typeface="Times New Roman"/>
                <a:ea typeface="Times New Roman"/>
              </a:rPr>
              <a:t> </a:t>
            </a:r>
            <a:r>
              <a:rPr lang="en-US" sz="2000" dirty="0" err="1">
                <a:latin typeface="Times New Roman"/>
                <a:ea typeface="Times New Roman"/>
              </a:rPr>
              <a:t>đều</a:t>
            </a:r>
            <a:r>
              <a:rPr lang="en-US" sz="2000" dirty="0">
                <a:latin typeface="Times New Roman"/>
                <a:ea typeface="Times New Roman"/>
              </a:rPr>
              <a:t> </a:t>
            </a:r>
            <a:r>
              <a:rPr lang="en-US" sz="2000" dirty="0" err="1">
                <a:latin typeface="Times New Roman"/>
                <a:ea typeface="Times New Roman"/>
              </a:rPr>
              <a:t>cung</a:t>
            </a:r>
            <a:r>
              <a:rPr lang="en-US" sz="2000" dirty="0">
                <a:latin typeface="Times New Roman"/>
                <a:ea typeface="Times New Roman"/>
              </a:rPr>
              <a:t> </a:t>
            </a:r>
            <a:r>
              <a:rPr lang="en-US" sz="2000" dirty="0" err="1">
                <a:latin typeface="Times New Roman"/>
                <a:ea typeface="Times New Roman"/>
              </a:rPr>
              <a:t>cấp</a:t>
            </a:r>
            <a:r>
              <a:rPr lang="en-US" sz="2000" dirty="0">
                <a:latin typeface="Times New Roman"/>
                <a:ea typeface="Times New Roman"/>
              </a:rPr>
              <a:t> </a:t>
            </a:r>
            <a:r>
              <a:rPr lang="en-US" sz="2000" dirty="0" err="1">
                <a:latin typeface="Times New Roman"/>
                <a:ea typeface="Times New Roman"/>
              </a:rPr>
              <a:t>các</a:t>
            </a:r>
            <a:r>
              <a:rPr lang="en-US" sz="2000" dirty="0">
                <a:latin typeface="Times New Roman"/>
                <a:ea typeface="Times New Roman"/>
              </a:rPr>
              <a:t> </a:t>
            </a:r>
            <a:r>
              <a:rPr lang="en-US" sz="2000" dirty="0" err="1">
                <a:latin typeface="Times New Roman"/>
                <a:ea typeface="Times New Roman"/>
              </a:rPr>
              <a:t>kiến</a:t>
            </a:r>
            <a:r>
              <a:rPr lang="en-US" sz="2000" dirty="0">
                <a:latin typeface="Times New Roman"/>
                <a:ea typeface="Times New Roman"/>
              </a:rPr>
              <a:t> </a:t>
            </a:r>
            <a:r>
              <a:rPr lang="en-US" sz="2000" dirty="0" err="1">
                <a:latin typeface="Times New Roman"/>
                <a:ea typeface="Times New Roman"/>
              </a:rPr>
              <a:t>thức</a:t>
            </a:r>
            <a:r>
              <a:rPr lang="en-US" sz="2000" dirty="0">
                <a:latin typeface="Times New Roman"/>
                <a:ea typeface="Times New Roman"/>
              </a:rPr>
              <a:t> </a:t>
            </a:r>
            <a:r>
              <a:rPr lang="en-US" sz="2000" dirty="0" err="1">
                <a:latin typeface="Times New Roman"/>
                <a:ea typeface="Times New Roman"/>
              </a:rPr>
              <a:t>cơ</a:t>
            </a:r>
            <a:r>
              <a:rPr lang="en-US" sz="2000" dirty="0">
                <a:latin typeface="Times New Roman"/>
                <a:ea typeface="Times New Roman"/>
              </a:rPr>
              <a:t> </a:t>
            </a:r>
            <a:r>
              <a:rPr lang="en-US" sz="2000" dirty="0" err="1">
                <a:latin typeface="Times New Roman"/>
                <a:ea typeface="Times New Roman"/>
              </a:rPr>
              <a:t>bản</a:t>
            </a:r>
            <a:r>
              <a:rPr lang="en-US" sz="2000" dirty="0">
                <a:latin typeface="Times New Roman"/>
                <a:ea typeface="Times New Roman"/>
              </a:rPr>
              <a:t> </a:t>
            </a:r>
            <a:r>
              <a:rPr lang="en-US" sz="2000" dirty="0" err="1">
                <a:latin typeface="Times New Roman"/>
                <a:ea typeface="Times New Roman"/>
              </a:rPr>
              <a:t>lịch</a:t>
            </a:r>
            <a:r>
              <a:rPr lang="en-US" sz="2000" dirty="0">
                <a:latin typeface="Times New Roman"/>
                <a:ea typeface="Times New Roman"/>
              </a:rPr>
              <a:t> </a:t>
            </a:r>
            <a:r>
              <a:rPr lang="en-US" sz="2000" dirty="0" err="1">
                <a:latin typeface="Times New Roman"/>
                <a:ea typeface="Times New Roman"/>
              </a:rPr>
              <a:t>sử</a:t>
            </a:r>
            <a:r>
              <a:rPr lang="en-US" sz="2000" dirty="0">
                <a:latin typeface="Times New Roman"/>
                <a:ea typeface="Times New Roman"/>
              </a:rPr>
              <a:t>, </a:t>
            </a:r>
            <a:r>
              <a:rPr lang="en-US" sz="2000" dirty="0" err="1">
                <a:latin typeface="Times New Roman"/>
                <a:ea typeface="Times New Roman"/>
              </a:rPr>
              <a:t>về</a:t>
            </a:r>
            <a:r>
              <a:rPr lang="en-US" sz="2000" dirty="0">
                <a:latin typeface="Times New Roman"/>
                <a:ea typeface="Times New Roman"/>
              </a:rPr>
              <a:t> </a:t>
            </a:r>
            <a:r>
              <a:rPr lang="en-US" sz="2000" dirty="0" err="1">
                <a:latin typeface="Times New Roman"/>
                <a:ea typeface="Times New Roman"/>
              </a:rPr>
              <a:t>nhân</a:t>
            </a:r>
            <a:r>
              <a:rPr lang="en-US" sz="2000" dirty="0">
                <a:latin typeface="Times New Roman"/>
                <a:ea typeface="Times New Roman"/>
              </a:rPr>
              <a:t> </a:t>
            </a:r>
            <a:r>
              <a:rPr lang="en-US" sz="2000" dirty="0" err="1">
                <a:latin typeface="Times New Roman"/>
                <a:ea typeface="Times New Roman"/>
              </a:rPr>
              <a:t>vật</a:t>
            </a:r>
            <a:r>
              <a:rPr lang="en-US" sz="2000" dirty="0">
                <a:latin typeface="Times New Roman"/>
                <a:ea typeface="Times New Roman"/>
              </a:rPr>
              <a:t>, </a:t>
            </a:r>
            <a:r>
              <a:rPr lang="en-US" sz="2000" dirty="0" err="1">
                <a:latin typeface="Times New Roman"/>
                <a:ea typeface="Times New Roman"/>
              </a:rPr>
              <a:t>sự</a:t>
            </a:r>
            <a:r>
              <a:rPr lang="en-US" sz="2000" dirty="0">
                <a:latin typeface="Times New Roman"/>
                <a:ea typeface="Times New Roman"/>
              </a:rPr>
              <a:t> </a:t>
            </a:r>
            <a:r>
              <a:rPr lang="en-US" sz="2000" dirty="0" err="1">
                <a:latin typeface="Times New Roman"/>
                <a:ea typeface="Times New Roman"/>
              </a:rPr>
              <a:t>kiện</a:t>
            </a:r>
            <a:r>
              <a:rPr lang="en-US" sz="2000" dirty="0">
                <a:latin typeface="Times New Roman"/>
                <a:ea typeface="Times New Roman"/>
              </a:rPr>
              <a:t> </a:t>
            </a:r>
            <a:r>
              <a:rPr lang="en-US" sz="2000" dirty="0" err="1">
                <a:latin typeface="Times New Roman"/>
                <a:ea typeface="Times New Roman"/>
              </a:rPr>
              <a:t>tiêu</a:t>
            </a:r>
            <a:r>
              <a:rPr lang="en-US" sz="2000" dirty="0">
                <a:latin typeface="Times New Roman"/>
                <a:ea typeface="Times New Roman"/>
              </a:rPr>
              <a:t> </a:t>
            </a:r>
            <a:r>
              <a:rPr lang="en-US" sz="2000" dirty="0" err="1">
                <a:latin typeface="Times New Roman"/>
                <a:ea typeface="Times New Roman"/>
              </a:rPr>
              <a:t>biểu</a:t>
            </a:r>
            <a:r>
              <a:rPr lang="en-US" sz="2000" dirty="0">
                <a:solidFill>
                  <a:srgbClr val="0033CC"/>
                </a:solidFill>
                <a:latin typeface="Times New Roman"/>
                <a:ea typeface="Times New Roman"/>
              </a:rPr>
              <a:t>.</a:t>
            </a:r>
            <a:endParaRPr lang="en-US" sz="2000" dirty="0">
              <a:solidFill>
                <a:srgbClr val="0033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17622" y="1809750"/>
            <a:ext cx="7315200" cy="2400657"/>
          </a:xfrm>
          <a:prstGeom prst="rect">
            <a:avLst/>
          </a:prstGeom>
        </p:spPr>
        <p:txBody>
          <a:bodyPr wrap="square">
            <a:spAutoFit/>
          </a:bodyPr>
          <a:lstStyle/>
          <a:p>
            <a:pPr indent="457200" algn="just">
              <a:spcBef>
                <a:spcPts val="600"/>
              </a:spcBef>
              <a:spcAft>
                <a:spcPts val="600"/>
              </a:spcAft>
            </a:pPr>
            <a:r>
              <a:rPr lang="en-GB" sz="2000" dirty="0" smtClean="0">
                <a:latin typeface="Times New Roman"/>
                <a:ea typeface="Times New Roman"/>
              </a:rPr>
              <a:t>+ </a:t>
            </a:r>
            <a:r>
              <a:rPr lang="en-GB" sz="2000" dirty="0" err="1" smtClean="0">
                <a:latin typeface="Times New Roman"/>
                <a:ea typeface="Times New Roman"/>
              </a:rPr>
              <a:t>Trường</a:t>
            </a:r>
            <a:r>
              <a:rPr lang="en-GB" sz="2000" dirty="0" smtClean="0">
                <a:latin typeface="Times New Roman"/>
                <a:ea typeface="Times New Roman"/>
              </a:rPr>
              <a:t> </a:t>
            </a:r>
            <a:r>
              <a:rPr lang="en-GB" sz="2000" dirty="0" err="1">
                <a:latin typeface="Times New Roman"/>
                <a:ea typeface="Times New Roman"/>
              </a:rPr>
              <a:t>Tiểu</a:t>
            </a:r>
            <a:r>
              <a:rPr lang="en-GB" sz="2000" dirty="0">
                <a:latin typeface="Times New Roman"/>
                <a:ea typeface="Times New Roman"/>
              </a:rPr>
              <a:t> </a:t>
            </a:r>
            <a:r>
              <a:rPr lang="en-GB" sz="2000" dirty="0" err="1">
                <a:latin typeface="Times New Roman"/>
                <a:ea typeface="Times New Roman"/>
              </a:rPr>
              <a:t>học</a:t>
            </a:r>
            <a:r>
              <a:rPr lang="en-GB" sz="2000" dirty="0">
                <a:latin typeface="Times New Roman"/>
                <a:ea typeface="Times New Roman"/>
              </a:rPr>
              <a:t> </a:t>
            </a:r>
            <a:r>
              <a:rPr lang="en-GB" sz="2000" dirty="0" err="1">
                <a:latin typeface="Times New Roman"/>
                <a:ea typeface="Times New Roman"/>
              </a:rPr>
              <a:t>Giồng</a:t>
            </a:r>
            <a:r>
              <a:rPr lang="en-GB" sz="2000" dirty="0">
                <a:latin typeface="Times New Roman"/>
                <a:ea typeface="Times New Roman"/>
              </a:rPr>
              <a:t> </a:t>
            </a:r>
            <a:r>
              <a:rPr lang="en-GB" sz="2000" dirty="0" err="1">
                <a:latin typeface="Times New Roman"/>
                <a:ea typeface="Times New Roman"/>
              </a:rPr>
              <a:t>Găng</a:t>
            </a:r>
            <a:r>
              <a:rPr lang="en-GB" sz="2000" dirty="0">
                <a:latin typeface="Times New Roman"/>
                <a:ea typeface="Times New Roman"/>
              </a:rPr>
              <a:t> </a:t>
            </a:r>
            <a:r>
              <a:rPr lang="en-GB" sz="2000" dirty="0" err="1">
                <a:latin typeface="Times New Roman"/>
                <a:ea typeface="Times New Roman"/>
              </a:rPr>
              <a:t>đã</a:t>
            </a:r>
            <a:r>
              <a:rPr lang="en-GB" sz="2000" dirty="0">
                <a:latin typeface="Times New Roman"/>
                <a:ea typeface="Times New Roman"/>
              </a:rPr>
              <a:t> </a:t>
            </a:r>
            <a:r>
              <a:rPr lang="en-GB" sz="2000" dirty="0" err="1">
                <a:latin typeface="Times New Roman"/>
                <a:ea typeface="Times New Roman"/>
              </a:rPr>
              <a:t>tạo</a:t>
            </a:r>
            <a:r>
              <a:rPr lang="en-GB" sz="2000" dirty="0">
                <a:latin typeface="Times New Roman"/>
                <a:ea typeface="Times New Roman"/>
              </a:rPr>
              <a:t> </a:t>
            </a:r>
            <a:r>
              <a:rPr lang="en-GB" sz="2000" dirty="0" err="1">
                <a:latin typeface="Times New Roman"/>
                <a:ea typeface="Times New Roman"/>
              </a:rPr>
              <a:t>điều</a:t>
            </a:r>
            <a:r>
              <a:rPr lang="en-GB" sz="2000" dirty="0">
                <a:latin typeface="Times New Roman"/>
                <a:ea typeface="Times New Roman"/>
              </a:rPr>
              <a:t> </a:t>
            </a:r>
            <a:r>
              <a:rPr lang="en-GB" sz="2000" dirty="0" err="1">
                <a:latin typeface="Times New Roman"/>
                <a:ea typeface="Times New Roman"/>
              </a:rPr>
              <a:t>kiện</a:t>
            </a:r>
            <a:r>
              <a:rPr lang="en-GB" sz="2000" dirty="0">
                <a:latin typeface="Times New Roman"/>
                <a:ea typeface="Times New Roman"/>
              </a:rPr>
              <a:t> </a:t>
            </a:r>
            <a:r>
              <a:rPr lang="en-GB" sz="2000" dirty="0" err="1">
                <a:latin typeface="Times New Roman"/>
                <a:ea typeface="Times New Roman"/>
              </a:rPr>
              <a:t>tốt</a:t>
            </a:r>
            <a:r>
              <a:rPr lang="en-GB" sz="2000" dirty="0">
                <a:latin typeface="Times New Roman"/>
                <a:ea typeface="Times New Roman"/>
              </a:rPr>
              <a:t> </a:t>
            </a:r>
            <a:r>
              <a:rPr lang="en-GB" sz="2000" dirty="0" err="1">
                <a:latin typeface="Times New Roman"/>
                <a:ea typeface="Times New Roman"/>
              </a:rPr>
              <a:t>nhất</a:t>
            </a:r>
            <a:r>
              <a:rPr lang="en-GB" sz="2000" dirty="0">
                <a:latin typeface="Times New Roman"/>
                <a:ea typeface="Times New Roman"/>
              </a:rPr>
              <a:t> </a:t>
            </a:r>
            <a:r>
              <a:rPr lang="en-GB" sz="2000" dirty="0" err="1">
                <a:latin typeface="Times New Roman"/>
                <a:ea typeface="Times New Roman"/>
              </a:rPr>
              <a:t>cho</a:t>
            </a:r>
            <a:r>
              <a:rPr lang="en-GB" sz="2000" dirty="0">
                <a:latin typeface="Times New Roman"/>
                <a:ea typeface="Times New Roman"/>
              </a:rPr>
              <a:t> </a:t>
            </a:r>
            <a:r>
              <a:rPr lang="en-GB" sz="2000" dirty="0" err="1">
                <a:latin typeface="Times New Roman"/>
                <a:ea typeface="Times New Roman"/>
              </a:rPr>
              <a:t>giáo</a:t>
            </a:r>
            <a:r>
              <a:rPr lang="en-GB" sz="2000" dirty="0">
                <a:latin typeface="Times New Roman"/>
                <a:ea typeface="Times New Roman"/>
              </a:rPr>
              <a:t> </a:t>
            </a:r>
            <a:r>
              <a:rPr lang="en-GB" sz="2000" dirty="0" err="1">
                <a:latin typeface="Times New Roman"/>
                <a:ea typeface="Times New Roman"/>
              </a:rPr>
              <a:t>viên</a:t>
            </a:r>
            <a:r>
              <a:rPr lang="en-GB" sz="2000" dirty="0">
                <a:latin typeface="Times New Roman"/>
                <a:ea typeface="Times New Roman"/>
              </a:rPr>
              <a:t> </a:t>
            </a:r>
            <a:r>
              <a:rPr lang="en-GB" sz="2000" dirty="0" err="1">
                <a:latin typeface="Times New Roman"/>
                <a:ea typeface="Times New Roman"/>
              </a:rPr>
              <a:t>trong</a:t>
            </a:r>
            <a:r>
              <a:rPr lang="en-GB" sz="2000" dirty="0">
                <a:latin typeface="Times New Roman"/>
                <a:ea typeface="Times New Roman"/>
              </a:rPr>
              <a:t> </a:t>
            </a:r>
            <a:r>
              <a:rPr lang="en-GB" sz="2000" dirty="0" err="1">
                <a:latin typeface="Times New Roman"/>
                <a:ea typeface="Times New Roman"/>
              </a:rPr>
              <a:t>giảng</a:t>
            </a:r>
            <a:r>
              <a:rPr lang="en-GB" sz="2000" dirty="0">
                <a:latin typeface="Times New Roman"/>
                <a:ea typeface="Times New Roman"/>
              </a:rPr>
              <a:t> </a:t>
            </a:r>
            <a:r>
              <a:rPr lang="en-GB" sz="2000" dirty="0" err="1">
                <a:latin typeface="Times New Roman"/>
                <a:ea typeface="Times New Roman"/>
              </a:rPr>
              <a:t>dạy</a:t>
            </a:r>
            <a:r>
              <a:rPr lang="en-GB" sz="2000" dirty="0">
                <a:latin typeface="Times New Roman"/>
                <a:ea typeface="Times New Roman"/>
              </a:rPr>
              <a:t> </a:t>
            </a:r>
            <a:r>
              <a:rPr lang="en-GB" sz="2000" dirty="0" err="1">
                <a:latin typeface="Times New Roman"/>
                <a:ea typeface="Times New Roman"/>
              </a:rPr>
              <a:t>lịch</a:t>
            </a:r>
            <a:r>
              <a:rPr lang="en-GB" sz="2000" dirty="0">
                <a:latin typeface="Times New Roman"/>
                <a:ea typeface="Times New Roman"/>
              </a:rPr>
              <a:t> </a:t>
            </a:r>
            <a:r>
              <a:rPr lang="en-GB" sz="2000" dirty="0" err="1">
                <a:latin typeface="Times New Roman"/>
                <a:ea typeface="Times New Roman"/>
              </a:rPr>
              <a:t>sử</a:t>
            </a:r>
            <a:r>
              <a:rPr lang="en-GB" sz="2000" dirty="0">
                <a:latin typeface="Times New Roman"/>
                <a:ea typeface="Times New Roman"/>
              </a:rPr>
              <a:t> </a:t>
            </a:r>
            <a:r>
              <a:rPr lang="en-GB" sz="2000" dirty="0" err="1">
                <a:latin typeface="Times New Roman"/>
                <a:ea typeface="Times New Roman"/>
              </a:rPr>
              <a:t>như</a:t>
            </a:r>
            <a:r>
              <a:rPr lang="en-GB" sz="2000" dirty="0">
                <a:latin typeface="Times New Roman"/>
                <a:ea typeface="Times New Roman"/>
              </a:rPr>
              <a:t>: </a:t>
            </a:r>
            <a:r>
              <a:rPr lang="en-GB" sz="2000" dirty="0" err="1">
                <a:latin typeface="Times New Roman"/>
                <a:ea typeface="Times New Roman"/>
              </a:rPr>
              <a:t>trang</a:t>
            </a:r>
            <a:r>
              <a:rPr lang="en-GB" sz="2000" dirty="0">
                <a:latin typeface="Times New Roman"/>
                <a:ea typeface="Times New Roman"/>
              </a:rPr>
              <a:t> </a:t>
            </a:r>
            <a:r>
              <a:rPr lang="en-GB" sz="2000" dirty="0" err="1">
                <a:latin typeface="Times New Roman"/>
                <a:ea typeface="Times New Roman"/>
              </a:rPr>
              <a:t>bị</a:t>
            </a:r>
            <a:r>
              <a:rPr lang="en-GB" sz="2000" dirty="0">
                <a:latin typeface="Times New Roman"/>
                <a:ea typeface="Times New Roman"/>
              </a:rPr>
              <a:t> </a:t>
            </a:r>
            <a:r>
              <a:rPr lang="en-GB" sz="2000" dirty="0" err="1">
                <a:latin typeface="Times New Roman"/>
                <a:ea typeface="Times New Roman"/>
              </a:rPr>
              <a:t>đầy</a:t>
            </a:r>
            <a:r>
              <a:rPr lang="en-GB" sz="2000" dirty="0">
                <a:latin typeface="Times New Roman"/>
                <a:ea typeface="Times New Roman"/>
              </a:rPr>
              <a:t> </a:t>
            </a:r>
            <a:r>
              <a:rPr lang="en-GB" sz="2000" dirty="0" err="1">
                <a:latin typeface="Times New Roman"/>
                <a:ea typeface="Times New Roman"/>
              </a:rPr>
              <a:t>đủ</a:t>
            </a:r>
            <a:r>
              <a:rPr lang="en-GB" sz="2000" dirty="0">
                <a:latin typeface="Times New Roman"/>
                <a:ea typeface="Times New Roman"/>
              </a:rPr>
              <a:t> </a:t>
            </a:r>
            <a:r>
              <a:rPr lang="en-GB" sz="2000" dirty="0" err="1">
                <a:latin typeface="Times New Roman"/>
                <a:ea typeface="Times New Roman"/>
              </a:rPr>
              <a:t>về</a:t>
            </a:r>
            <a:r>
              <a:rPr lang="en-GB" sz="2000" dirty="0">
                <a:latin typeface="Times New Roman"/>
                <a:ea typeface="Times New Roman"/>
              </a:rPr>
              <a:t> </a:t>
            </a:r>
            <a:r>
              <a:rPr lang="en-GB" sz="2000" dirty="0" err="1">
                <a:latin typeface="Times New Roman"/>
                <a:ea typeface="Times New Roman"/>
              </a:rPr>
              <a:t>cơ</a:t>
            </a:r>
            <a:r>
              <a:rPr lang="en-GB" sz="2000" dirty="0">
                <a:latin typeface="Times New Roman"/>
                <a:ea typeface="Times New Roman"/>
              </a:rPr>
              <a:t> </a:t>
            </a:r>
            <a:r>
              <a:rPr lang="en-GB" sz="2000" dirty="0" err="1">
                <a:latin typeface="Times New Roman"/>
                <a:ea typeface="Times New Roman"/>
              </a:rPr>
              <a:t>sở</a:t>
            </a:r>
            <a:r>
              <a:rPr lang="en-GB" sz="2000" dirty="0">
                <a:latin typeface="Times New Roman"/>
                <a:ea typeface="Times New Roman"/>
              </a:rPr>
              <a:t> </a:t>
            </a:r>
            <a:r>
              <a:rPr lang="en-GB" sz="2000" dirty="0" err="1">
                <a:latin typeface="Times New Roman"/>
                <a:ea typeface="Times New Roman"/>
              </a:rPr>
              <a:t>vật</a:t>
            </a:r>
            <a:r>
              <a:rPr lang="en-GB" sz="2000" dirty="0">
                <a:latin typeface="Times New Roman"/>
                <a:ea typeface="Times New Roman"/>
              </a:rPr>
              <a:t> </a:t>
            </a:r>
            <a:r>
              <a:rPr lang="en-GB" sz="2000" dirty="0" err="1">
                <a:latin typeface="Times New Roman"/>
                <a:ea typeface="Times New Roman"/>
              </a:rPr>
              <a:t>chất</a:t>
            </a:r>
            <a:r>
              <a:rPr lang="en-GB" sz="2000" dirty="0">
                <a:latin typeface="Times New Roman"/>
                <a:ea typeface="Times New Roman"/>
              </a:rPr>
              <a:t>, </a:t>
            </a:r>
            <a:r>
              <a:rPr lang="en-GB" sz="2000" dirty="0" err="1">
                <a:latin typeface="Times New Roman"/>
                <a:ea typeface="Times New Roman"/>
              </a:rPr>
              <a:t>thiết</a:t>
            </a:r>
            <a:r>
              <a:rPr lang="en-GB" sz="2000" dirty="0">
                <a:latin typeface="Times New Roman"/>
                <a:ea typeface="Times New Roman"/>
              </a:rPr>
              <a:t> </a:t>
            </a:r>
            <a:r>
              <a:rPr lang="en-GB" sz="2000" dirty="0" err="1">
                <a:latin typeface="Times New Roman"/>
                <a:ea typeface="Times New Roman"/>
              </a:rPr>
              <a:t>bị</a:t>
            </a:r>
            <a:r>
              <a:rPr lang="en-GB" sz="2000" dirty="0">
                <a:latin typeface="Times New Roman"/>
                <a:ea typeface="Times New Roman"/>
              </a:rPr>
              <a:t> </a:t>
            </a:r>
            <a:r>
              <a:rPr lang="en-GB" sz="2000" dirty="0" err="1">
                <a:latin typeface="Times New Roman"/>
                <a:ea typeface="Times New Roman"/>
              </a:rPr>
              <a:t>dạy</a:t>
            </a:r>
            <a:r>
              <a:rPr lang="en-GB" sz="2000" dirty="0">
                <a:latin typeface="Times New Roman"/>
                <a:ea typeface="Times New Roman"/>
              </a:rPr>
              <a:t> </a:t>
            </a:r>
            <a:r>
              <a:rPr lang="en-GB" sz="2000" dirty="0" err="1">
                <a:latin typeface="Times New Roman"/>
                <a:ea typeface="Times New Roman"/>
              </a:rPr>
              <a:t>học</a:t>
            </a:r>
            <a:r>
              <a:rPr lang="en-GB" sz="2000" dirty="0">
                <a:latin typeface="Times New Roman"/>
                <a:ea typeface="Times New Roman"/>
              </a:rPr>
              <a:t>, </a:t>
            </a:r>
            <a:r>
              <a:rPr lang="en-GB" sz="2000" dirty="0" err="1">
                <a:latin typeface="Times New Roman"/>
                <a:ea typeface="Times New Roman"/>
              </a:rPr>
              <a:t>tivi</a:t>
            </a:r>
            <a:r>
              <a:rPr lang="en-GB" sz="2000" dirty="0">
                <a:latin typeface="Times New Roman"/>
                <a:ea typeface="Times New Roman"/>
              </a:rPr>
              <a:t>, </a:t>
            </a:r>
            <a:r>
              <a:rPr lang="en-GB" sz="2000" dirty="0" err="1">
                <a:latin typeface="Times New Roman"/>
                <a:ea typeface="Times New Roman"/>
              </a:rPr>
              <a:t>loa</a:t>
            </a:r>
            <a:r>
              <a:rPr lang="en-GB" sz="2000" dirty="0">
                <a:latin typeface="Times New Roman"/>
                <a:ea typeface="Times New Roman"/>
              </a:rPr>
              <a:t>, </a:t>
            </a:r>
            <a:r>
              <a:rPr lang="en-GB" sz="2000" dirty="0" err="1">
                <a:latin typeface="Times New Roman"/>
                <a:ea typeface="Times New Roman"/>
              </a:rPr>
              <a:t>âm</a:t>
            </a:r>
            <a:r>
              <a:rPr lang="en-GB" sz="2000" dirty="0">
                <a:latin typeface="Times New Roman"/>
                <a:ea typeface="Times New Roman"/>
              </a:rPr>
              <a:t> </a:t>
            </a:r>
            <a:r>
              <a:rPr lang="en-GB" sz="2000" dirty="0" err="1">
                <a:latin typeface="Times New Roman"/>
                <a:ea typeface="Times New Roman"/>
              </a:rPr>
              <a:t>thanh</a:t>
            </a:r>
            <a:r>
              <a:rPr lang="en-GB" sz="2000" dirty="0">
                <a:latin typeface="Times New Roman"/>
                <a:ea typeface="Times New Roman"/>
              </a:rPr>
              <a:t>, </a:t>
            </a:r>
            <a:r>
              <a:rPr lang="en-GB" sz="2000" dirty="0" err="1">
                <a:latin typeface="Times New Roman"/>
                <a:ea typeface="Times New Roman"/>
              </a:rPr>
              <a:t>sách</a:t>
            </a:r>
            <a:r>
              <a:rPr lang="en-GB" sz="2000" dirty="0">
                <a:latin typeface="Times New Roman"/>
                <a:ea typeface="Times New Roman"/>
              </a:rPr>
              <a:t> </a:t>
            </a:r>
            <a:r>
              <a:rPr lang="en-GB" sz="2000" dirty="0" err="1">
                <a:latin typeface="Times New Roman"/>
                <a:ea typeface="Times New Roman"/>
              </a:rPr>
              <a:t>truyện</a:t>
            </a:r>
            <a:r>
              <a:rPr lang="en-GB" sz="2000" dirty="0">
                <a:latin typeface="Times New Roman"/>
                <a:ea typeface="Times New Roman"/>
              </a:rPr>
              <a:t> </a:t>
            </a:r>
            <a:r>
              <a:rPr lang="en-GB" sz="2000" dirty="0" err="1">
                <a:latin typeface="Times New Roman"/>
                <a:ea typeface="Times New Roman"/>
              </a:rPr>
              <a:t>lịch</a:t>
            </a:r>
            <a:r>
              <a:rPr lang="en-GB" sz="2000" dirty="0">
                <a:latin typeface="Times New Roman"/>
                <a:ea typeface="Times New Roman"/>
              </a:rPr>
              <a:t> </a:t>
            </a:r>
            <a:r>
              <a:rPr lang="en-GB" sz="2000" dirty="0" err="1">
                <a:latin typeface="Times New Roman"/>
                <a:ea typeface="Times New Roman"/>
              </a:rPr>
              <a:t>sử</a:t>
            </a:r>
            <a:r>
              <a:rPr lang="en-GB" sz="2000" dirty="0">
                <a:latin typeface="Times New Roman"/>
                <a:ea typeface="Times New Roman"/>
              </a:rPr>
              <a:t>, …</a:t>
            </a:r>
            <a:endParaRPr lang="en-US" sz="2000" dirty="0">
              <a:latin typeface="Times New Roman"/>
              <a:ea typeface="Times New Roman"/>
            </a:endParaRPr>
          </a:p>
          <a:p>
            <a:pPr indent="457200" algn="just">
              <a:spcBef>
                <a:spcPts val="600"/>
              </a:spcBef>
              <a:spcAft>
                <a:spcPts val="600"/>
              </a:spcAft>
            </a:pPr>
            <a:r>
              <a:rPr lang="en-GB" sz="2000" dirty="0" smtClean="0">
                <a:latin typeface="Times New Roman"/>
                <a:ea typeface="Times New Roman"/>
              </a:rPr>
              <a:t>+ </a:t>
            </a:r>
            <a:r>
              <a:rPr lang="en-GB" sz="2000" dirty="0" err="1" smtClean="0">
                <a:latin typeface="Times New Roman"/>
                <a:ea typeface="Times New Roman"/>
              </a:rPr>
              <a:t>Sinh</a:t>
            </a:r>
            <a:r>
              <a:rPr lang="en-GB" sz="2000" dirty="0" smtClean="0">
                <a:latin typeface="Times New Roman"/>
                <a:ea typeface="Times New Roman"/>
              </a:rPr>
              <a:t> </a:t>
            </a:r>
            <a:r>
              <a:rPr lang="en-GB" sz="2000" dirty="0" err="1">
                <a:latin typeface="Times New Roman"/>
                <a:ea typeface="Times New Roman"/>
              </a:rPr>
              <a:t>hoạt</a:t>
            </a:r>
            <a:r>
              <a:rPr lang="en-GB" sz="2000" dirty="0">
                <a:latin typeface="Times New Roman"/>
                <a:ea typeface="Times New Roman"/>
              </a:rPr>
              <a:t> </a:t>
            </a:r>
            <a:r>
              <a:rPr lang="en-GB" sz="2000" dirty="0" err="1">
                <a:latin typeface="Times New Roman"/>
                <a:ea typeface="Times New Roman"/>
              </a:rPr>
              <a:t>dưới</a:t>
            </a:r>
            <a:r>
              <a:rPr lang="en-GB" sz="2000" dirty="0">
                <a:latin typeface="Times New Roman"/>
                <a:ea typeface="Times New Roman"/>
              </a:rPr>
              <a:t> </a:t>
            </a:r>
            <a:r>
              <a:rPr lang="en-GB" sz="2000" dirty="0" err="1">
                <a:latin typeface="Times New Roman"/>
                <a:ea typeface="Times New Roman"/>
              </a:rPr>
              <a:t>cờ</a:t>
            </a:r>
            <a:r>
              <a:rPr lang="en-GB" sz="2000" dirty="0">
                <a:latin typeface="Times New Roman"/>
                <a:ea typeface="Times New Roman"/>
              </a:rPr>
              <a:t> </a:t>
            </a:r>
            <a:r>
              <a:rPr lang="en-GB" sz="2000" dirty="0" err="1">
                <a:latin typeface="Times New Roman"/>
                <a:ea typeface="Times New Roman"/>
              </a:rPr>
              <a:t>đầu</a:t>
            </a:r>
            <a:r>
              <a:rPr lang="en-GB" sz="2000" dirty="0">
                <a:latin typeface="Times New Roman"/>
                <a:ea typeface="Times New Roman"/>
              </a:rPr>
              <a:t> </a:t>
            </a:r>
            <a:r>
              <a:rPr lang="en-GB" sz="2000" dirty="0" err="1">
                <a:latin typeface="Times New Roman"/>
                <a:ea typeface="Times New Roman"/>
              </a:rPr>
              <a:t>tuần</a:t>
            </a:r>
            <a:r>
              <a:rPr lang="en-GB" sz="2000" dirty="0">
                <a:latin typeface="Times New Roman"/>
                <a:ea typeface="Times New Roman"/>
              </a:rPr>
              <a:t>, </a:t>
            </a:r>
            <a:r>
              <a:rPr lang="en-GB" sz="2000" dirty="0" err="1">
                <a:latin typeface="Times New Roman"/>
                <a:ea typeface="Times New Roman"/>
              </a:rPr>
              <a:t>trường</a:t>
            </a:r>
            <a:r>
              <a:rPr lang="en-GB" sz="2000" dirty="0">
                <a:latin typeface="Times New Roman"/>
                <a:ea typeface="Times New Roman"/>
              </a:rPr>
              <a:t> </a:t>
            </a:r>
            <a:r>
              <a:rPr lang="en-GB" sz="2000" dirty="0" err="1">
                <a:latin typeface="Times New Roman"/>
                <a:ea typeface="Times New Roman"/>
              </a:rPr>
              <a:t>luôn</a:t>
            </a:r>
            <a:r>
              <a:rPr lang="en-GB" sz="2000" dirty="0">
                <a:latin typeface="Times New Roman"/>
                <a:ea typeface="Times New Roman"/>
              </a:rPr>
              <a:t> </a:t>
            </a:r>
            <a:r>
              <a:rPr lang="en-GB" sz="2000" dirty="0" err="1">
                <a:latin typeface="Times New Roman"/>
                <a:ea typeface="Times New Roman"/>
              </a:rPr>
              <a:t>có</a:t>
            </a:r>
            <a:r>
              <a:rPr lang="en-GB" sz="2000" dirty="0">
                <a:latin typeface="Times New Roman"/>
                <a:ea typeface="Times New Roman"/>
              </a:rPr>
              <a:t> </a:t>
            </a:r>
            <a:r>
              <a:rPr lang="en-GB" sz="2000" dirty="0" err="1">
                <a:latin typeface="Times New Roman"/>
                <a:ea typeface="Times New Roman"/>
              </a:rPr>
              <a:t>tổ</a:t>
            </a:r>
            <a:r>
              <a:rPr lang="en-GB" sz="2000" dirty="0">
                <a:latin typeface="Times New Roman"/>
                <a:ea typeface="Times New Roman"/>
              </a:rPr>
              <a:t> </a:t>
            </a:r>
            <a:r>
              <a:rPr lang="en-GB" sz="2000" dirty="0" err="1">
                <a:latin typeface="Times New Roman"/>
                <a:ea typeface="Times New Roman"/>
              </a:rPr>
              <a:t>chức</a:t>
            </a:r>
            <a:r>
              <a:rPr lang="en-GB" sz="2000" dirty="0">
                <a:latin typeface="Times New Roman"/>
                <a:ea typeface="Times New Roman"/>
              </a:rPr>
              <a:t> </a:t>
            </a:r>
            <a:r>
              <a:rPr lang="en-GB" sz="2000" dirty="0" err="1">
                <a:latin typeface="Times New Roman"/>
                <a:ea typeface="Times New Roman"/>
              </a:rPr>
              <a:t>các</a:t>
            </a:r>
            <a:r>
              <a:rPr lang="en-GB" sz="2000" dirty="0">
                <a:latin typeface="Times New Roman"/>
                <a:ea typeface="Times New Roman"/>
              </a:rPr>
              <a:t> </a:t>
            </a:r>
            <a:r>
              <a:rPr lang="en-GB" sz="2000" dirty="0" err="1">
                <a:latin typeface="Times New Roman"/>
                <a:ea typeface="Times New Roman"/>
              </a:rPr>
              <a:t>hoạt</a:t>
            </a:r>
            <a:r>
              <a:rPr lang="en-GB" sz="2000" dirty="0">
                <a:latin typeface="Times New Roman"/>
                <a:ea typeface="Times New Roman"/>
              </a:rPr>
              <a:t> </a:t>
            </a:r>
            <a:r>
              <a:rPr lang="en-GB" sz="2000" dirty="0" err="1">
                <a:latin typeface="Times New Roman"/>
                <a:ea typeface="Times New Roman"/>
              </a:rPr>
              <a:t>động</a:t>
            </a:r>
            <a:r>
              <a:rPr lang="en-GB" sz="2000" dirty="0">
                <a:latin typeface="Times New Roman"/>
                <a:ea typeface="Times New Roman"/>
              </a:rPr>
              <a:t> </a:t>
            </a:r>
            <a:r>
              <a:rPr lang="en-GB" sz="2000" dirty="0" err="1">
                <a:latin typeface="Times New Roman"/>
                <a:ea typeface="Times New Roman"/>
              </a:rPr>
              <a:t>tuyên</a:t>
            </a:r>
            <a:r>
              <a:rPr lang="en-GB" sz="2000" dirty="0">
                <a:latin typeface="Times New Roman"/>
                <a:ea typeface="Times New Roman"/>
              </a:rPr>
              <a:t> </a:t>
            </a:r>
            <a:r>
              <a:rPr lang="en-GB" sz="2000" dirty="0" err="1">
                <a:latin typeface="Times New Roman"/>
                <a:ea typeface="Times New Roman"/>
              </a:rPr>
              <a:t>truyền</a:t>
            </a:r>
            <a:r>
              <a:rPr lang="en-GB" sz="2000" dirty="0">
                <a:latin typeface="Times New Roman"/>
                <a:ea typeface="Times New Roman"/>
              </a:rPr>
              <a:t>, </a:t>
            </a:r>
            <a:r>
              <a:rPr lang="en-GB" sz="2000" dirty="0" err="1">
                <a:latin typeface="Times New Roman"/>
                <a:ea typeface="Times New Roman"/>
              </a:rPr>
              <a:t>kể</a:t>
            </a:r>
            <a:r>
              <a:rPr lang="en-GB" sz="2000" dirty="0">
                <a:latin typeface="Times New Roman"/>
                <a:ea typeface="Times New Roman"/>
              </a:rPr>
              <a:t> </a:t>
            </a:r>
            <a:r>
              <a:rPr lang="en-GB" sz="2000" dirty="0" err="1">
                <a:latin typeface="Times New Roman"/>
                <a:ea typeface="Times New Roman"/>
              </a:rPr>
              <a:t>chuyển</a:t>
            </a:r>
            <a:r>
              <a:rPr lang="en-GB" sz="2000" dirty="0">
                <a:latin typeface="Times New Roman"/>
                <a:ea typeface="Times New Roman"/>
              </a:rPr>
              <a:t> </a:t>
            </a:r>
            <a:r>
              <a:rPr lang="en-GB" sz="2000" dirty="0" err="1">
                <a:latin typeface="Times New Roman"/>
                <a:ea typeface="Times New Roman"/>
              </a:rPr>
              <a:t>về</a:t>
            </a:r>
            <a:r>
              <a:rPr lang="en-GB" sz="2000" dirty="0">
                <a:latin typeface="Times New Roman"/>
                <a:ea typeface="Times New Roman"/>
              </a:rPr>
              <a:t> </a:t>
            </a:r>
            <a:r>
              <a:rPr lang="en-GB" sz="2000" dirty="0" err="1">
                <a:latin typeface="Times New Roman"/>
                <a:ea typeface="Times New Roman"/>
              </a:rPr>
              <a:t>các</a:t>
            </a:r>
            <a:r>
              <a:rPr lang="en-GB" sz="2000" dirty="0">
                <a:latin typeface="Times New Roman"/>
                <a:ea typeface="Times New Roman"/>
              </a:rPr>
              <a:t> </a:t>
            </a:r>
            <a:r>
              <a:rPr lang="en-GB" sz="2000" dirty="0" err="1">
                <a:latin typeface="Times New Roman"/>
                <a:ea typeface="Times New Roman"/>
              </a:rPr>
              <a:t>vị</a:t>
            </a:r>
            <a:r>
              <a:rPr lang="en-GB" sz="2000" dirty="0">
                <a:latin typeface="Times New Roman"/>
                <a:ea typeface="Times New Roman"/>
              </a:rPr>
              <a:t> </a:t>
            </a:r>
            <a:r>
              <a:rPr lang="en-GB" sz="2000" dirty="0" err="1">
                <a:latin typeface="Times New Roman"/>
                <a:ea typeface="Times New Roman"/>
              </a:rPr>
              <a:t>anh</a:t>
            </a:r>
            <a:r>
              <a:rPr lang="en-GB" sz="2000" dirty="0">
                <a:latin typeface="Times New Roman"/>
                <a:ea typeface="Times New Roman"/>
              </a:rPr>
              <a:t> </a:t>
            </a:r>
            <a:r>
              <a:rPr lang="en-GB" sz="2000" dirty="0" err="1">
                <a:latin typeface="Times New Roman"/>
                <a:ea typeface="Times New Roman"/>
              </a:rPr>
              <a:t>hùng</a:t>
            </a:r>
            <a:r>
              <a:rPr lang="en-GB" sz="2000" dirty="0">
                <a:latin typeface="Times New Roman"/>
                <a:ea typeface="Times New Roman"/>
              </a:rPr>
              <a:t> </a:t>
            </a:r>
            <a:r>
              <a:rPr lang="en-GB" sz="2000" dirty="0" err="1">
                <a:latin typeface="Times New Roman"/>
                <a:ea typeface="Times New Roman"/>
              </a:rPr>
              <a:t>dân</a:t>
            </a:r>
            <a:r>
              <a:rPr lang="en-GB" sz="2000" dirty="0">
                <a:latin typeface="Times New Roman"/>
                <a:ea typeface="Times New Roman"/>
              </a:rPr>
              <a:t> </a:t>
            </a:r>
            <a:r>
              <a:rPr lang="en-GB" sz="2000" dirty="0" err="1">
                <a:latin typeface="Times New Roman"/>
                <a:ea typeface="Times New Roman"/>
              </a:rPr>
              <a:t>tộc</a:t>
            </a:r>
            <a:r>
              <a:rPr lang="en-GB" sz="2000" dirty="0">
                <a:latin typeface="Times New Roman"/>
                <a:ea typeface="Times New Roman"/>
              </a:rPr>
              <a:t>, </a:t>
            </a:r>
            <a:r>
              <a:rPr lang="en-GB" sz="2000" dirty="0" err="1">
                <a:latin typeface="Times New Roman"/>
                <a:ea typeface="Times New Roman"/>
              </a:rPr>
              <a:t>các</a:t>
            </a:r>
            <a:r>
              <a:rPr lang="en-GB" sz="2000" dirty="0">
                <a:latin typeface="Times New Roman"/>
                <a:ea typeface="Times New Roman"/>
              </a:rPr>
              <a:t> </a:t>
            </a:r>
            <a:r>
              <a:rPr lang="en-GB" sz="2000" dirty="0" err="1">
                <a:latin typeface="Times New Roman"/>
                <a:ea typeface="Times New Roman"/>
              </a:rPr>
              <a:t>ngày</a:t>
            </a:r>
            <a:r>
              <a:rPr lang="en-GB" sz="2000" dirty="0">
                <a:latin typeface="Times New Roman"/>
                <a:ea typeface="Times New Roman"/>
              </a:rPr>
              <a:t> </a:t>
            </a:r>
            <a:r>
              <a:rPr lang="en-GB" sz="2000" dirty="0" err="1">
                <a:latin typeface="Times New Roman"/>
                <a:ea typeface="Times New Roman"/>
              </a:rPr>
              <a:t>lễ</a:t>
            </a:r>
            <a:r>
              <a:rPr lang="en-GB" sz="2000" dirty="0">
                <a:latin typeface="Times New Roman"/>
                <a:ea typeface="Times New Roman"/>
              </a:rPr>
              <a:t>, </a:t>
            </a:r>
            <a:r>
              <a:rPr lang="en-GB" sz="2000" dirty="0" err="1">
                <a:latin typeface="Times New Roman"/>
                <a:ea typeface="Times New Roman"/>
              </a:rPr>
              <a:t>kỉ</a:t>
            </a:r>
            <a:r>
              <a:rPr lang="en-GB" sz="2000" dirty="0">
                <a:latin typeface="Times New Roman"/>
                <a:ea typeface="Times New Roman"/>
              </a:rPr>
              <a:t> </a:t>
            </a:r>
            <a:r>
              <a:rPr lang="en-GB" sz="2000" dirty="0" err="1">
                <a:latin typeface="Times New Roman"/>
                <a:ea typeface="Times New Roman"/>
              </a:rPr>
              <a:t>niệm</a:t>
            </a:r>
            <a:r>
              <a:rPr lang="en-GB" sz="2000" dirty="0">
                <a:latin typeface="Times New Roman"/>
                <a:ea typeface="Times New Roman"/>
              </a:rPr>
              <a:t> </a:t>
            </a:r>
            <a:r>
              <a:rPr lang="en-GB" sz="2000" dirty="0" err="1">
                <a:latin typeface="Times New Roman"/>
                <a:ea typeface="Times New Roman"/>
              </a:rPr>
              <a:t>trong</a:t>
            </a:r>
            <a:r>
              <a:rPr lang="en-GB" sz="2000" dirty="0">
                <a:latin typeface="Times New Roman"/>
                <a:ea typeface="Times New Roman"/>
              </a:rPr>
              <a:t> </a:t>
            </a:r>
            <a:r>
              <a:rPr lang="en-GB" sz="2000" dirty="0" err="1">
                <a:latin typeface="Times New Roman"/>
                <a:ea typeface="Times New Roman"/>
              </a:rPr>
              <a:t>năm</a:t>
            </a:r>
            <a:r>
              <a:rPr lang="en-GB" sz="2000" dirty="0">
                <a:latin typeface="Times New Roman"/>
                <a:ea typeface="Times New Roman"/>
              </a:rPr>
              <a:t>. </a:t>
            </a:r>
            <a:r>
              <a:rPr lang="en-GB" sz="2000" dirty="0" err="1">
                <a:latin typeface="Times New Roman"/>
                <a:ea typeface="Times New Roman"/>
              </a:rPr>
              <a:t>Hàng</a:t>
            </a:r>
            <a:r>
              <a:rPr lang="en-GB" sz="2000" dirty="0">
                <a:latin typeface="Times New Roman"/>
                <a:ea typeface="Times New Roman"/>
              </a:rPr>
              <a:t> </a:t>
            </a:r>
            <a:r>
              <a:rPr lang="en-GB" sz="2000" dirty="0" err="1">
                <a:latin typeface="Times New Roman"/>
                <a:ea typeface="Times New Roman"/>
              </a:rPr>
              <a:t>năm</a:t>
            </a:r>
            <a:r>
              <a:rPr lang="en-GB" sz="2000" dirty="0">
                <a:latin typeface="Times New Roman"/>
                <a:ea typeface="Times New Roman"/>
              </a:rPr>
              <a:t>, </a:t>
            </a:r>
            <a:r>
              <a:rPr lang="en-GB" sz="2000" dirty="0" err="1">
                <a:latin typeface="Times New Roman"/>
                <a:ea typeface="Times New Roman"/>
              </a:rPr>
              <a:t>các</a:t>
            </a:r>
            <a:r>
              <a:rPr lang="en-GB" sz="2000" dirty="0">
                <a:latin typeface="Times New Roman"/>
                <a:ea typeface="Times New Roman"/>
              </a:rPr>
              <a:t> </a:t>
            </a:r>
            <a:r>
              <a:rPr lang="en-GB" sz="2000" dirty="0" err="1">
                <a:latin typeface="Times New Roman"/>
                <a:ea typeface="Times New Roman"/>
              </a:rPr>
              <a:t>em</a:t>
            </a:r>
            <a:r>
              <a:rPr lang="en-GB" sz="2000" dirty="0">
                <a:latin typeface="Times New Roman"/>
                <a:ea typeface="Times New Roman"/>
              </a:rPr>
              <a:t> </a:t>
            </a:r>
            <a:r>
              <a:rPr lang="en-GB" sz="2000" dirty="0" err="1">
                <a:latin typeface="Times New Roman"/>
                <a:ea typeface="Times New Roman"/>
              </a:rPr>
              <a:t>được</a:t>
            </a:r>
            <a:r>
              <a:rPr lang="en-GB" sz="2000" dirty="0">
                <a:latin typeface="Times New Roman"/>
                <a:ea typeface="Times New Roman"/>
              </a:rPr>
              <a:t> </a:t>
            </a:r>
            <a:r>
              <a:rPr lang="en-GB" sz="2000" dirty="0" err="1">
                <a:latin typeface="Times New Roman"/>
                <a:ea typeface="Times New Roman"/>
              </a:rPr>
              <a:t>được</a:t>
            </a:r>
            <a:r>
              <a:rPr lang="en-GB" sz="2000" dirty="0">
                <a:latin typeface="Times New Roman"/>
                <a:ea typeface="Times New Roman"/>
              </a:rPr>
              <a:t> </a:t>
            </a:r>
            <a:r>
              <a:rPr lang="en-GB" sz="2000" dirty="0" err="1">
                <a:latin typeface="Times New Roman"/>
                <a:ea typeface="Times New Roman"/>
              </a:rPr>
              <a:t>đi</a:t>
            </a:r>
            <a:r>
              <a:rPr lang="en-GB" sz="2000" dirty="0">
                <a:latin typeface="Times New Roman"/>
                <a:ea typeface="Times New Roman"/>
              </a:rPr>
              <a:t> </a:t>
            </a:r>
            <a:r>
              <a:rPr lang="en-GB" sz="2000" dirty="0" err="1">
                <a:latin typeface="Times New Roman"/>
                <a:ea typeface="Times New Roman"/>
              </a:rPr>
              <a:t>tham</a:t>
            </a:r>
            <a:r>
              <a:rPr lang="en-GB" sz="2000" dirty="0">
                <a:latin typeface="Times New Roman"/>
                <a:ea typeface="Times New Roman"/>
              </a:rPr>
              <a:t> </a:t>
            </a:r>
            <a:r>
              <a:rPr lang="en-GB" sz="2000" dirty="0" err="1">
                <a:latin typeface="Times New Roman"/>
                <a:ea typeface="Times New Roman"/>
              </a:rPr>
              <a:t>quan</a:t>
            </a:r>
            <a:r>
              <a:rPr lang="en-GB" sz="2000" dirty="0">
                <a:latin typeface="Times New Roman"/>
                <a:ea typeface="Times New Roman"/>
              </a:rPr>
              <a:t> </a:t>
            </a:r>
            <a:r>
              <a:rPr lang="en-GB" sz="2000" dirty="0" err="1">
                <a:latin typeface="Times New Roman"/>
                <a:ea typeface="Times New Roman"/>
              </a:rPr>
              <a:t>các</a:t>
            </a:r>
            <a:r>
              <a:rPr lang="en-GB" sz="2000" dirty="0">
                <a:latin typeface="Times New Roman"/>
                <a:ea typeface="Times New Roman"/>
              </a:rPr>
              <a:t> </a:t>
            </a:r>
            <a:r>
              <a:rPr lang="en-GB" sz="2000" dirty="0" err="1">
                <a:latin typeface="Times New Roman"/>
                <a:ea typeface="Times New Roman"/>
              </a:rPr>
              <a:t>địa</a:t>
            </a:r>
            <a:r>
              <a:rPr lang="en-GB" sz="2000" dirty="0">
                <a:latin typeface="Times New Roman"/>
                <a:ea typeface="Times New Roman"/>
              </a:rPr>
              <a:t> </a:t>
            </a:r>
            <a:r>
              <a:rPr lang="en-GB" sz="2000" dirty="0" err="1">
                <a:latin typeface="Times New Roman"/>
                <a:ea typeface="Times New Roman"/>
              </a:rPr>
              <a:t>danh</a:t>
            </a:r>
            <a:r>
              <a:rPr lang="en-GB" sz="2000" dirty="0">
                <a:latin typeface="Times New Roman"/>
                <a:ea typeface="Times New Roman"/>
              </a:rPr>
              <a:t> </a:t>
            </a:r>
            <a:r>
              <a:rPr lang="en-GB" sz="2000" dirty="0" err="1">
                <a:latin typeface="Times New Roman"/>
                <a:ea typeface="Times New Roman"/>
              </a:rPr>
              <a:t>lịch</a:t>
            </a:r>
            <a:r>
              <a:rPr lang="en-GB" sz="2000" dirty="0">
                <a:latin typeface="Times New Roman"/>
                <a:ea typeface="Times New Roman"/>
              </a:rPr>
              <a:t> </a:t>
            </a:r>
            <a:r>
              <a:rPr lang="en-GB" sz="2000" dirty="0" err="1">
                <a:latin typeface="Times New Roman"/>
                <a:ea typeface="Times New Roman"/>
              </a:rPr>
              <a:t>sử</a:t>
            </a:r>
            <a:r>
              <a:rPr lang="en-GB" sz="2000" dirty="0">
                <a:latin typeface="Times New Roman"/>
                <a:ea typeface="Times New Roman"/>
              </a:rPr>
              <a:t>, </a:t>
            </a:r>
            <a:r>
              <a:rPr lang="en-GB" sz="2000" dirty="0" err="1">
                <a:latin typeface="Times New Roman"/>
                <a:ea typeface="Times New Roman"/>
              </a:rPr>
              <a:t>chăm</a:t>
            </a:r>
            <a:r>
              <a:rPr lang="en-GB" sz="2000" dirty="0">
                <a:latin typeface="Times New Roman"/>
                <a:ea typeface="Times New Roman"/>
              </a:rPr>
              <a:t> </a:t>
            </a:r>
            <a:r>
              <a:rPr lang="en-GB" sz="2000" dirty="0" err="1">
                <a:latin typeface="Times New Roman"/>
                <a:ea typeface="Times New Roman"/>
              </a:rPr>
              <a:t>sóc</a:t>
            </a:r>
            <a:r>
              <a:rPr lang="en-GB" sz="2000" dirty="0">
                <a:latin typeface="Times New Roman"/>
                <a:ea typeface="Times New Roman"/>
              </a:rPr>
              <a:t> </a:t>
            </a:r>
            <a:r>
              <a:rPr lang="en-GB" sz="2000" dirty="0" err="1">
                <a:latin typeface="Times New Roman"/>
                <a:ea typeface="Times New Roman"/>
              </a:rPr>
              <a:t>khu</a:t>
            </a:r>
            <a:r>
              <a:rPr lang="en-GB" sz="2000" dirty="0">
                <a:latin typeface="Times New Roman"/>
                <a:ea typeface="Times New Roman"/>
              </a:rPr>
              <a:t> di </a:t>
            </a:r>
            <a:r>
              <a:rPr lang="en-GB" sz="2000" dirty="0" err="1">
                <a:latin typeface="Times New Roman"/>
                <a:ea typeface="Times New Roman"/>
              </a:rPr>
              <a:t>tích</a:t>
            </a:r>
            <a:r>
              <a:rPr lang="en-GB" sz="2000" dirty="0">
                <a:latin typeface="Times New Roman"/>
                <a:ea typeface="Times New Roman"/>
              </a:rPr>
              <a:t>, … </a:t>
            </a:r>
            <a:endParaRPr lang="en-US" sz="2000" dirty="0">
              <a:effectLst/>
              <a:latin typeface="Times New Roman"/>
              <a:ea typeface="Times New Roman"/>
            </a:endParaRPr>
          </a:p>
        </p:txBody>
      </p:sp>
    </p:spTree>
    <p:extLst>
      <p:ext uri="{BB962C8B-B14F-4D97-AF65-F5344CB8AC3E}">
        <p14:creationId xmlns:p14="http://schemas.microsoft.com/office/powerpoint/2010/main" val="16006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71600" y="141480"/>
            <a:ext cx="8172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a:rPr>
              <a:t>THỰC TRẠNG </a:t>
            </a:r>
            <a:r>
              <a:rPr lang="en-US" sz="40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a:rPr>
              <a:t>BẢN THÂN</a:t>
            </a:r>
            <a:r>
              <a:rPr lang="vi-VN" sz="40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a:rPr>
              <a:t> </a:t>
            </a:r>
            <a:endPar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Calibri Light"/>
            </a:endParaRPr>
          </a:p>
        </p:txBody>
      </p:sp>
      <p:sp>
        <p:nvSpPr>
          <p:cNvPr id="5" name="5-Point Star 4">
            <a:hlinkClick r:id="rId3" action="ppaction://hlinksldjump"/>
          </p:cNvPr>
          <p:cNvSpPr/>
          <p:nvPr/>
        </p:nvSpPr>
        <p:spPr>
          <a:xfrm>
            <a:off x="8637287" y="4771167"/>
            <a:ext cx="395536" cy="2485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 Box 3"/>
          <p:cNvSpPr txBox="1">
            <a:spLocks noChangeArrowheads="1"/>
          </p:cNvSpPr>
          <p:nvPr/>
        </p:nvSpPr>
        <p:spPr bwMode="auto">
          <a:xfrm>
            <a:off x="2057404" y="1200150"/>
            <a:ext cx="63403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3200" b="1" dirty="0" smtClean="0">
                <a:solidFill>
                  <a:srgbClr val="0000CC"/>
                </a:solidFill>
                <a:latin typeface="Times New Roman" pitchFamily="18" charset="0"/>
              </a:rPr>
              <a:t>+ </a:t>
            </a:r>
            <a:r>
              <a:rPr lang="en-US" altLang="vi-VN" sz="3200" b="1" err="1" smtClean="0">
                <a:solidFill>
                  <a:srgbClr val="0000CC"/>
                </a:solidFill>
                <a:latin typeface="Times New Roman" pitchFamily="18" charset="0"/>
              </a:rPr>
              <a:t>Năm</a:t>
            </a:r>
            <a:r>
              <a:rPr lang="en-US" altLang="vi-VN" sz="3200" b="1" smtClean="0">
                <a:solidFill>
                  <a:srgbClr val="0000CC"/>
                </a:solidFill>
                <a:latin typeface="Times New Roman" pitchFamily="18" charset="0"/>
              </a:rPr>
              <a:t> học 2022- 2023 được phân công giảng </a:t>
            </a:r>
            <a:r>
              <a:rPr lang="en-US" altLang="vi-VN" sz="3200" b="1" dirty="0" err="1" smtClean="0">
                <a:solidFill>
                  <a:srgbClr val="0000CC"/>
                </a:solidFill>
                <a:latin typeface="Times New Roman" pitchFamily="18" charset="0"/>
              </a:rPr>
              <a:t>dạy</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lớp</a:t>
            </a:r>
            <a:r>
              <a:rPr lang="en-US" altLang="vi-VN" sz="3200" b="1" dirty="0" smtClean="0">
                <a:solidFill>
                  <a:srgbClr val="0000CC"/>
                </a:solidFill>
                <a:latin typeface="Times New Roman" pitchFamily="18" charset="0"/>
              </a:rPr>
              <a:t> 4A2 </a:t>
            </a:r>
            <a:r>
              <a:rPr lang="en-US" altLang="vi-VN" sz="3200" b="1" dirty="0" err="1" smtClean="0">
                <a:solidFill>
                  <a:srgbClr val="0000CC"/>
                </a:solidFill>
                <a:latin typeface="Times New Roman" pitchFamily="18" charset="0"/>
              </a:rPr>
              <a:t>với</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tổng</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số</a:t>
            </a:r>
            <a:r>
              <a:rPr lang="en-US" altLang="vi-VN" sz="3200" b="1" dirty="0" smtClean="0">
                <a:solidFill>
                  <a:srgbClr val="0000CC"/>
                </a:solidFill>
                <a:latin typeface="Times New Roman" pitchFamily="18" charset="0"/>
              </a:rPr>
              <a:t> HS </a:t>
            </a:r>
            <a:r>
              <a:rPr lang="en-US" altLang="vi-VN" sz="3200" b="1" dirty="0" err="1" smtClean="0">
                <a:solidFill>
                  <a:srgbClr val="0000CC"/>
                </a:solidFill>
                <a:latin typeface="Times New Roman" pitchFamily="18" charset="0"/>
              </a:rPr>
              <a:t>là</a:t>
            </a:r>
            <a:r>
              <a:rPr lang="en-US" altLang="vi-VN" sz="3200" b="1" dirty="0" smtClean="0">
                <a:solidFill>
                  <a:srgbClr val="0000CC"/>
                </a:solidFill>
                <a:latin typeface="Times New Roman" pitchFamily="18" charset="0"/>
              </a:rPr>
              <a:t> 30 </a:t>
            </a:r>
            <a:r>
              <a:rPr lang="en-US" altLang="vi-VN" sz="3200" b="1" dirty="0" err="1" smtClean="0">
                <a:solidFill>
                  <a:srgbClr val="0000CC"/>
                </a:solidFill>
                <a:latin typeface="Times New Roman" pitchFamily="18" charset="0"/>
              </a:rPr>
              <a:t>em</a:t>
            </a:r>
            <a:r>
              <a:rPr lang="en-US" altLang="vi-VN" sz="3200" b="1" dirty="0" smtClean="0">
                <a:solidFill>
                  <a:srgbClr val="0000CC"/>
                </a:solidFill>
                <a:latin typeface="Times New Roman" pitchFamily="18" charset="0"/>
              </a:rPr>
              <a:t>. </a:t>
            </a:r>
            <a:endParaRPr lang="en-US" altLang="vi-VN" sz="3200" b="1" dirty="0">
              <a:solidFill>
                <a:srgbClr val="0000CC"/>
              </a:solidFill>
              <a:latin typeface="Times New Roman" pitchFamily="18" charset="0"/>
              <a:cs typeface="Times New Roman" pitchFamily="18" charset="0"/>
            </a:endParaRPr>
          </a:p>
        </p:txBody>
      </p:sp>
      <p:sp>
        <p:nvSpPr>
          <p:cNvPr id="2" name="Rectangle 1"/>
          <p:cNvSpPr/>
          <p:nvPr/>
        </p:nvSpPr>
        <p:spPr>
          <a:xfrm>
            <a:off x="2055829" y="2713732"/>
            <a:ext cx="6324600" cy="1077218"/>
          </a:xfrm>
          <a:prstGeom prst="rect">
            <a:avLst/>
          </a:prstGeom>
        </p:spPr>
        <p:txBody>
          <a:bodyPr wrap="square">
            <a:spAutoFit/>
          </a:bodyPr>
          <a:lstStyle/>
          <a:p>
            <a:r>
              <a:rPr lang="en-GB" b="1" dirty="0">
                <a:latin typeface="Times New Roman"/>
                <a:ea typeface="Times New Roman"/>
              </a:rPr>
              <a:t> </a:t>
            </a:r>
            <a:r>
              <a:rPr lang="en-GB" sz="3200" b="1" dirty="0" smtClean="0">
                <a:solidFill>
                  <a:srgbClr val="0000FF"/>
                </a:solidFill>
                <a:latin typeface="Times New Roman"/>
                <a:ea typeface="Times New Roman"/>
              </a:rPr>
              <a:t>+ </a:t>
            </a:r>
            <a:r>
              <a:rPr lang="en-GB" sz="3200" b="1" dirty="0" err="1" smtClean="0">
                <a:solidFill>
                  <a:srgbClr val="0000FF"/>
                </a:solidFill>
                <a:latin typeface="Times New Roman"/>
                <a:ea typeface="Times New Roman"/>
              </a:rPr>
              <a:t>Đa</a:t>
            </a:r>
            <a:r>
              <a:rPr lang="en-GB" sz="3200" b="1" dirty="0" smtClean="0">
                <a:solidFill>
                  <a:srgbClr val="0000FF"/>
                </a:solidFill>
                <a:latin typeface="Times New Roman"/>
                <a:ea typeface="Times New Roman"/>
              </a:rPr>
              <a:t> </a:t>
            </a:r>
            <a:r>
              <a:rPr lang="en-GB" sz="3200" b="1" dirty="0" err="1">
                <a:solidFill>
                  <a:srgbClr val="0000FF"/>
                </a:solidFill>
                <a:latin typeface="Times New Roman"/>
                <a:ea typeface="Times New Roman"/>
              </a:rPr>
              <a:t>số</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học</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sinh</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rất</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sợ</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học</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lịch</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sử</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và</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dễ</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làm</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người</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học</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nhàm</a:t>
            </a:r>
            <a:r>
              <a:rPr lang="en-GB" sz="3200" b="1" dirty="0">
                <a:solidFill>
                  <a:srgbClr val="0000FF"/>
                </a:solidFill>
                <a:latin typeface="Times New Roman"/>
                <a:ea typeface="Times New Roman"/>
              </a:rPr>
              <a:t> </a:t>
            </a:r>
            <a:r>
              <a:rPr lang="en-GB" sz="3200" b="1" dirty="0" err="1">
                <a:solidFill>
                  <a:srgbClr val="0000FF"/>
                </a:solidFill>
                <a:latin typeface="Times New Roman"/>
                <a:ea typeface="Times New Roman"/>
              </a:rPr>
              <a:t>chán</a:t>
            </a:r>
            <a:r>
              <a:rPr lang="en-GB" sz="3200" dirty="0">
                <a:solidFill>
                  <a:schemeClr val="accent1"/>
                </a:solidFill>
                <a:latin typeface="Times New Roman"/>
                <a:ea typeface="Times New Roman"/>
              </a:rPr>
              <a:t>.</a:t>
            </a:r>
            <a:endParaRPr lang="en-US" sz="3200" dirty="0">
              <a:solidFill>
                <a:schemeClr val="accent1"/>
              </a:solidFill>
            </a:endParaRPr>
          </a:p>
        </p:txBody>
      </p:sp>
    </p:spTree>
    <p:extLst>
      <p:ext uri="{BB962C8B-B14F-4D97-AF65-F5344CB8AC3E}">
        <p14:creationId xmlns:p14="http://schemas.microsoft.com/office/powerpoint/2010/main" val="3258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 y="97155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3200" b="1" smtClean="0">
                <a:solidFill>
                  <a:srgbClr val="0000CC"/>
                </a:solidFill>
                <a:latin typeface="Times New Roman" pitchFamily="18" charset="0"/>
              </a:rPr>
              <a:t>-  Do môn Lịch sử là môn học mới mẻ đối với các em, phần lớn là các em chỉ học vẹt, học thuộc lòng.</a:t>
            </a:r>
            <a:endParaRPr lang="en-US" altLang="vi-VN" sz="3200" b="1">
              <a:solidFill>
                <a:srgbClr val="0000CC"/>
              </a:solidFill>
              <a:latin typeface="Times New Roman" pitchFamily="18" charset="0"/>
              <a:cs typeface="Times New Roman" pitchFamily="18" charset="0"/>
            </a:endParaRPr>
          </a:p>
        </p:txBody>
      </p:sp>
      <p:sp>
        <p:nvSpPr>
          <p:cNvPr id="5123" name="Content Placeholder 2"/>
          <p:cNvSpPr txBox="1">
            <a:spLocks noChangeArrowheads="1"/>
          </p:cNvSpPr>
          <p:nvPr/>
        </p:nvSpPr>
        <p:spPr bwMode="auto">
          <a:xfrm>
            <a:off x="533400" y="3619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2. Nguyên nhân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52400" y="2485132"/>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altLang="vi-VN" sz="3200" b="1" smtClean="0">
                <a:solidFill>
                  <a:srgbClr val="0000CC"/>
                </a:solidFill>
                <a:latin typeface="Times New Roman" pitchFamily="18" charset="0"/>
              </a:rPr>
              <a:t>- Do phim ảnh, sách truyện về Lịch sử còn đơn điệu, không phong phú . </a:t>
            </a:r>
            <a:endParaRPr lang="en-US" altLang="vi-VN" sz="3200" b="1">
              <a:solidFill>
                <a:srgbClr val="0000CC"/>
              </a:solidFill>
              <a:latin typeface="Times New Roman" pitchFamily="18" charset="0"/>
              <a:cs typeface="Times New Roman" pitchFamily="18" charset="0"/>
            </a:endParaRPr>
          </a:p>
        </p:txBody>
      </p:sp>
      <p:sp>
        <p:nvSpPr>
          <p:cNvPr id="7" name="Text Box 3"/>
          <p:cNvSpPr txBox="1">
            <a:spLocks noChangeArrowheads="1"/>
          </p:cNvSpPr>
          <p:nvPr/>
        </p:nvSpPr>
        <p:spPr bwMode="auto">
          <a:xfrm>
            <a:off x="228600" y="3475735"/>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altLang="vi-VN" sz="3200" b="1" smtClean="0">
                <a:solidFill>
                  <a:srgbClr val="0000CC"/>
                </a:solidFill>
                <a:latin typeface="Times New Roman" pitchFamily="18" charset="0"/>
              </a:rPr>
              <a:t>- Do một số phụ huynh và HS còn xem nhẹ môn học này so với môn Toán và Tiếng Việt. </a:t>
            </a:r>
            <a:endParaRPr lang="en-US" altLang="vi-VN" sz="3200" b="1">
              <a:solidFill>
                <a:srgbClr val="0000CC"/>
              </a:solidFill>
              <a:latin typeface="Times New Roman" pitchFamily="18" charset="0"/>
              <a:cs typeface="Times New Roman" pitchFamily="18" charset="0"/>
            </a:endParaRPr>
          </a:p>
        </p:txBody>
      </p:sp>
      <p:pic>
        <p:nvPicPr>
          <p:cNvPr id="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8268" y="394731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5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361950"/>
            <a:ext cx="7754388" cy="400110"/>
          </a:xfrm>
          <a:prstGeom prst="rect">
            <a:avLst/>
          </a:prstGeom>
          <a:noFill/>
        </p:spPr>
        <p:txBody>
          <a:bodyPr wrap="square" rtlCol="0">
            <a:spAutoFit/>
          </a:bodyPr>
          <a:lstStyle/>
          <a:p>
            <a:pPr fontAlgn="t">
              <a:spcAft>
                <a:spcPts val="0"/>
              </a:spcAft>
            </a:pPr>
            <a:r>
              <a:rPr lang="en-US" sz="2000" dirty="0" smtClean="0">
                <a:latin typeface="Times New Roman"/>
                <a:ea typeface="Times New Roman"/>
              </a:rPr>
              <a:t>   </a:t>
            </a:r>
            <a:endParaRPr lang="en-US" sz="2000" dirty="0">
              <a:solidFill>
                <a:srgbClr val="0000FF"/>
              </a:solidFill>
              <a:latin typeface="Times New Roman"/>
              <a:ea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2676971663"/>
              </p:ext>
            </p:extLst>
          </p:nvPr>
        </p:nvGraphicFramePr>
        <p:xfrm>
          <a:off x="1295400" y="1276350"/>
          <a:ext cx="6553200" cy="2859791"/>
        </p:xfrm>
        <a:graphic>
          <a:graphicData uri="http://schemas.openxmlformats.org/drawingml/2006/table">
            <a:tbl>
              <a:tblPr firstRow="1" firstCol="1" bandRow="1"/>
              <a:tblGrid>
                <a:gridCol w="1397374"/>
                <a:gridCol w="1193426"/>
                <a:gridCol w="990600"/>
                <a:gridCol w="1143000"/>
                <a:gridCol w="838200"/>
                <a:gridCol w="990600"/>
              </a:tblGrid>
              <a:tr h="1551078">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kern="1200" smtClean="0">
                          <a:solidFill>
                            <a:schemeClr val="tx1"/>
                          </a:solidFill>
                          <a:effectLst/>
                          <a:latin typeface="Times New Roman" pitchFamily="18" charset="0"/>
                          <a:ea typeface="+mn-ea"/>
                          <a:cs typeface="Times New Roman" pitchFamily="18" charset="0"/>
                        </a:rPr>
                        <a:t>Số</a:t>
                      </a:r>
                      <a:r>
                        <a:rPr lang="en-US" sz="2000" b="1" kern="1200" baseline="0" smtClean="0">
                          <a:solidFill>
                            <a:schemeClr val="tx1"/>
                          </a:solidFill>
                          <a:effectLst/>
                          <a:latin typeface="Times New Roman" pitchFamily="18" charset="0"/>
                          <a:ea typeface="+mn-ea"/>
                          <a:cs typeface="Times New Roman" pitchFamily="18" charset="0"/>
                        </a:rPr>
                        <a:t> lượng HS</a:t>
                      </a:r>
                      <a:endParaRPr lang="en-US" sz="2400" b="1" smtClean="0">
                        <a:solidFill>
                          <a:srgbClr val="0000FF"/>
                        </a:solidFill>
                        <a:effectLst/>
                        <a:latin typeface="Times New Roman" pitchFamily="18" charset="0"/>
                        <a:ea typeface="Calibri"/>
                        <a:cs typeface="Times New Roman" pitchFamily="18" charset="0"/>
                      </a:endParaRPr>
                    </a:p>
                    <a:p>
                      <a:pPr algn="ctr">
                        <a:lnSpc>
                          <a:spcPct val="115000"/>
                        </a:lnSpc>
                        <a:spcAft>
                          <a:spcPts val="0"/>
                        </a:spcAft>
                      </a:pPr>
                      <a:r>
                        <a:rPr lang="en-US" sz="2000" b="1" baseline="0" smtClean="0">
                          <a:solidFill>
                            <a:srgbClr val="0000FF"/>
                          </a:solidFill>
                          <a:effectLst/>
                          <a:latin typeface="Times New Roman" pitchFamily="18" charset="0"/>
                          <a:ea typeface="Calibri"/>
                          <a:cs typeface="Times New Roman" pitchFamily="18" charset="0"/>
                        </a:rPr>
                        <a:t> </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Thời</a:t>
                      </a:r>
                      <a:r>
                        <a:rPr lang="en-US" sz="2000" b="1" baseline="0" dirty="0" smtClean="0">
                          <a:solidFill>
                            <a:srgbClr val="0000FF"/>
                          </a:solidFill>
                          <a:effectLst/>
                          <a:latin typeface="Times New Roman" pitchFamily="18" charset="0"/>
                          <a:ea typeface="Calibri"/>
                          <a:cs typeface="Times New Roman" pitchFamily="18" charset="0"/>
                        </a:rPr>
                        <a:t> gian </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800" b="1" kern="1200" dirty="0" smtClean="0">
                          <a:solidFill>
                            <a:schemeClr val="tx1"/>
                          </a:solidFill>
                          <a:effectLst/>
                          <a:latin typeface="Times New Roman" pitchFamily="18" charset="0"/>
                          <a:ea typeface="+mn-ea"/>
                          <a:cs typeface="Times New Roman" pitchFamily="18" charset="0"/>
                        </a:rPr>
                        <a:t>HS yêu thích, hứng thú học  phân</a:t>
                      </a:r>
                      <a:r>
                        <a:rPr lang="en-US" sz="1800" b="1" kern="1200" baseline="0" dirty="0" smtClean="0">
                          <a:solidFill>
                            <a:schemeClr val="tx1"/>
                          </a:solidFill>
                          <a:effectLst/>
                          <a:latin typeface="Times New Roman" pitchFamily="18" charset="0"/>
                          <a:ea typeface="+mn-ea"/>
                          <a:cs typeface="Times New Roman" pitchFamily="18" charset="0"/>
                        </a:rPr>
                        <a:t> môn</a:t>
                      </a:r>
                      <a:r>
                        <a:rPr lang="en-US" sz="1800" b="1" kern="1200" dirty="0" smtClean="0">
                          <a:solidFill>
                            <a:schemeClr val="tx1"/>
                          </a:solidFill>
                          <a:effectLst/>
                          <a:latin typeface="Times New Roman" pitchFamily="18" charset="0"/>
                          <a:ea typeface="+mn-ea"/>
                          <a:cs typeface="Times New Roman" pitchFamily="18" charset="0"/>
                        </a:rPr>
                        <a:t> Lịch sử</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dirty="0">
                        <a:solidFill>
                          <a:srgbClr val="0000FF"/>
                        </a:solidFill>
                        <a:effectLst/>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tx1"/>
                          </a:solidFill>
                          <a:effectLst/>
                          <a:latin typeface="Times New Roman" pitchFamily="18" charset="0"/>
                          <a:ea typeface="+mn-ea"/>
                          <a:cs typeface="Times New Roman" pitchFamily="18" charset="0"/>
                        </a:rPr>
                        <a:t>HS không thích học </a:t>
                      </a:r>
                      <a:r>
                        <a:rPr kumimoji="0" lang="en-US" sz="1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phân môn </a:t>
                      </a:r>
                      <a:r>
                        <a:rPr lang="en-US" sz="1800" b="1" kern="1200" dirty="0" smtClean="0">
                          <a:solidFill>
                            <a:schemeClr val="tx1"/>
                          </a:solidFill>
                          <a:effectLst/>
                          <a:latin typeface="Times New Roman" pitchFamily="18" charset="0"/>
                          <a:ea typeface="+mn-ea"/>
                          <a:cs typeface="Times New Roman" pitchFamily="18" charset="0"/>
                        </a:rPr>
                        <a:t>Lịch sử</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US" sz="200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673">
                <a:tc vMerge="1">
                  <a:txBody>
                    <a:bodyPr/>
                    <a:lstStyle/>
                    <a:p>
                      <a:pPr>
                        <a:lnSpc>
                          <a:spcPct val="115000"/>
                        </a:lnSpc>
                        <a:spcAft>
                          <a:spcPts val="0"/>
                        </a:spcAft>
                      </a:pPr>
                      <a:endParaRPr lang="en-US" sz="2000"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SL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TL</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295">
                <a:tc>
                  <a:txBody>
                    <a:bodyPr/>
                    <a:lstStyle/>
                    <a:p>
                      <a:pPr algn="ctr">
                        <a:lnSpc>
                          <a:spcPct val="115000"/>
                        </a:lnSpc>
                        <a:spcAft>
                          <a:spcPts val="0"/>
                        </a:spcAft>
                      </a:pPr>
                      <a:endParaRPr lang="en-US" sz="2000" b="1" dirty="0" smtClean="0">
                        <a:solidFill>
                          <a:srgbClr val="0000FF"/>
                        </a:solidFill>
                        <a:effectLst/>
                        <a:latin typeface="Times New Roman" pitchFamily="18" charset="0"/>
                        <a:ea typeface="Calibri"/>
                        <a:cs typeface="Times New Roman" pitchFamily="18" charset="0"/>
                      </a:endParaRPr>
                    </a:p>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30</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Tháng 10</a:t>
                      </a:r>
                      <a:endParaRPr lang="en-US" sz="2000" b="1" dirty="0" smtClean="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11</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37%</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solidFill>
                            <a:srgbClr val="0000FF"/>
                          </a:solidFill>
                          <a:effectLst/>
                          <a:latin typeface="Times New Roman" pitchFamily="18" charset="0"/>
                          <a:ea typeface="Calibri"/>
                          <a:cs typeface="Times New Roman" pitchFamily="18" charset="0"/>
                        </a:rPr>
                        <a:t>19</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smtClean="0">
                          <a:solidFill>
                            <a:srgbClr val="0000FF"/>
                          </a:solidFill>
                          <a:effectLst/>
                          <a:latin typeface="Times New Roman" pitchFamily="18" charset="0"/>
                          <a:ea typeface="Calibri"/>
                          <a:cs typeface="Times New Roman" pitchFamily="18" charset="0"/>
                        </a:rPr>
                        <a:t>63%</a:t>
                      </a:r>
                      <a:endParaRPr lang="en-US" sz="2000" b="1" dirty="0">
                        <a:solidFill>
                          <a:srgbClr val="0000FF"/>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9821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76200" y="971553"/>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Xuất</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phát</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từ</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những</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nguyên</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nhân</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trên</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và</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xác</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định</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được</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vai</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trò</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của</a:t>
            </a:r>
            <a:r>
              <a:rPr lang="en-US" altLang="vi-VN" sz="3200" b="1" dirty="0" smtClean="0">
                <a:solidFill>
                  <a:srgbClr val="0000CC"/>
                </a:solidFill>
                <a:latin typeface="Times New Roman" pitchFamily="18" charset="0"/>
              </a:rPr>
              <a:t> GV </a:t>
            </a:r>
            <a:r>
              <a:rPr lang="en-US" altLang="vi-VN" sz="3200" b="1" dirty="0" err="1" smtClean="0">
                <a:solidFill>
                  <a:srgbClr val="0000CC"/>
                </a:solidFill>
                <a:latin typeface="Times New Roman" pitchFamily="18" charset="0"/>
              </a:rPr>
              <a:t>nên</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tôi</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đã</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mạnh</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dạn</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đưa</a:t>
            </a:r>
            <a:r>
              <a:rPr lang="en-US" altLang="vi-VN" sz="3200" b="1" dirty="0" smtClean="0">
                <a:solidFill>
                  <a:srgbClr val="0000CC"/>
                </a:solidFill>
                <a:latin typeface="Times New Roman" pitchFamily="18" charset="0"/>
              </a:rPr>
              <a:t> </a:t>
            </a:r>
            <a:r>
              <a:rPr lang="en-US" altLang="vi-VN" sz="3200" b="1" dirty="0" err="1" smtClean="0">
                <a:solidFill>
                  <a:srgbClr val="0000CC"/>
                </a:solidFill>
                <a:latin typeface="Times New Roman" pitchFamily="18" charset="0"/>
              </a:rPr>
              <a:t>ra</a:t>
            </a:r>
            <a:r>
              <a:rPr lang="en-US" altLang="vi-VN" sz="3200" b="1" dirty="0" smtClean="0">
                <a:solidFill>
                  <a:srgbClr val="0000CC"/>
                </a:solidFill>
                <a:latin typeface="Times New Roman" pitchFamily="18" charset="0"/>
              </a:rPr>
              <a:t> : </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Một</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số</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biện</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pháp</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hình</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thành</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và</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phát</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triển</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năng</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lực</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phân</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môn</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Lịch</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sử</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cho</a:t>
            </a:r>
            <a:r>
              <a:rPr lang="en-US" altLang="vi-VN" sz="3200" b="1" dirty="0" smtClean="0">
                <a:solidFill>
                  <a:srgbClr val="FF0000"/>
                </a:solidFill>
                <a:latin typeface="Times New Roman" pitchFamily="18" charset="0"/>
              </a:rPr>
              <a:t> HS </a:t>
            </a:r>
            <a:r>
              <a:rPr lang="en-US" altLang="vi-VN" sz="3200" b="1" dirty="0" err="1" smtClean="0">
                <a:solidFill>
                  <a:srgbClr val="FF0000"/>
                </a:solidFill>
                <a:latin typeface="Times New Roman" pitchFamily="18" charset="0"/>
              </a:rPr>
              <a:t>lớp</a:t>
            </a:r>
            <a:r>
              <a:rPr lang="en-US" altLang="vi-VN" sz="3200" b="1" dirty="0" smtClean="0">
                <a:solidFill>
                  <a:srgbClr val="FF0000"/>
                </a:solidFill>
                <a:latin typeface="Times New Roman" pitchFamily="18" charset="0"/>
              </a:rPr>
              <a:t> 4A2 </a:t>
            </a:r>
            <a:r>
              <a:rPr lang="en-US" altLang="vi-VN" sz="3200" b="1" dirty="0" err="1" smtClean="0">
                <a:solidFill>
                  <a:srgbClr val="FF0000"/>
                </a:solidFill>
                <a:latin typeface="Times New Roman" pitchFamily="18" charset="0"/>
              </a:rPr>
              <a:t>Trường</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Tiểu</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học</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Giồng</a:t>
            </a:r>
            <a:r>
              <a:rPr lang="en-US" altLang="vi-VN" sz="3200" b="1" dirty="0" smtClean="0">
                <a:solidFill>
                  <a:srgbClr val="FF0000"/>
                </a:solidFill>
                <a:latin typeface="Times New Roman" pitchFamily="18" charset="0"/>
              </a:rPr>
              <a:t> </a:t>
            </a:r>
            <a:r>
              <a:rPr lang="en-US" altLang="vi-VN" sz="3200" b="1" dirty="0" err="1" smtClean="0">
                <a:solidFill>
                  <a:srgbClr val="FF0000"/>
                </a:solidFill>
                <a:latin typeface="Times New Roman" pitchFamily="18" charset="0"/>
              </a:rPr>
              <a:t>Găng</a:t>
            </a:r>
            <a:r>
              <a:rPr lang="en-US" altLang="vi-VN" sz="3200" b="1" dirty="0" smtClean="0">
                <a:solidFill>
                  <a:srgbClr val="FF0000"/>
                </a:solidFill>
                <a:latin typeface="Times New Roman" pitchFamily="18" charset="0"/>
              </a:rPr>
              <a:t>”. </a:t>
            </a:r>
            <a:endParaRPr lang="en-US" altLang="vi-VN" sz="3200" b="1" dirty="0">
              <a:solidFill>
                <a:srgbClr val="FF0000"/>
              </a:solidFill>
              <a:latin typeface="Times New Roman" pitchFamily="18" charset="0"/>
              <a:cs typeface="Times New Roman" pitchFamily="18" charset="0"/>
            </a:endParaRPr>
          </a:p>
        </p:txBody>
      </p:sp>
      <p:pic>
        <p:nvPicPr>
          <p:cNvPr id="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206" y="3834488"/>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413174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65"/>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738" y="-51393"/>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12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txBox="1">
            <a:spLocks noChangeArrowheads="1"/>
          </p:cNvSpPr>
          <p:nvPr/>
        </p:nvSpPr>
        <p:spPr bwMode="auto">
          <a:xfrm>
            <a:off x="152400" y="5715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3200" b="1" smtClean="0">
                <a:solidFill>
                  <a:srgbClr val="FF0000"/>
                </a:solidFill>
                <a:latin typeface="Times New Roman" pitchFamily="18" charset="0"/>
              </a:rPr>
              <a:t>II. Biện pháp thực hiện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52400" y="590550"/>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dirty="0" smtClean="0">
                <a:latin typeface="Times New Roman" pitchFamily="18" charset="0"/>
                <a:cs typeface="Times New Roman" pitchFamily="18" charset="0"/>
              </a:rPr>
              <a:t> 1.</a:t>
            </a:r>
            <a:r>
              <a:rPr lang="en-US" altLang="vi-VN" sz="2000" b="1" dirty="0">
                <a:latin typeface="Times New Roman" pitchFamily="18" charset="0"/>
                <a:cs typeface="Times New Roman" pitchFamily="18" charset="0"/>
              </a:rPr>
              <a:t> GV </a:t>
            </a:r>
            <a:r>
              <a:rPr lang="en-US" altLang="vi-VN" sz="2000" b="1" dirty="0" err="1">
                <a:latin typeface="Times New Roman" pitchFamily="18" charset="0"/>
                <a:cs typeface="Times New Roman" pitchFamily="18" charset="0"/>
              </a:rPr>
              <a:t>phải</a:t>
            </a:r>
            <a:r>
              <a:rPr lang="en-US" altLang="vi-VN" sz="2000" b="1" dirty="0">
                <a:latin typeface="Times New Roman" pitchFamily="18" charset="0"/>
                <a:cs typeface="Times New Roman" pitchFamily="18" charset="0"/>
              </a:rPr>
              <a:t> </a:t>
            </a:r>
            <a:r>
              <a:rPr lang="en-US" altLang="vi-VN" sz="2000" b="1" dirty="0" err="1">
                <a:latin typeface="Times New Roman" pitchFamily="18" charset="0"/>
                <a:cs typeface="Times New Roman" pitchFamily="18" charset="0"/>
              </a:rPr>
              <a:t>có</a:t>
            </a:r>
            <a:r>
              <a:rPr lang="en-US" altLang="vi-VN" sz="2000" b="1" dirty="0">
                <a:latin typeface="Times New Roman" pitchFamily="18" charset="0"/>
                <a:cs typeface="Times New Roman" pitchFamily="18" charset="0"/>
              </a:rPr>
              <a:t> </a:t>
            </a:r>
            <a:r>
              <a:rPr lang="en-US" altLang="vi-VN" sz="2000" b="1" dirty="0" err="1">
                <a:latin typeface="Times New Roman" pitchFamily="18" charset="0"/>
                <a:cs typeface="Times New Roman" pitchFamily="18" charset="0"/>
              </a:rPr>
              <a:t>kiến</a:t>
            </a:r>
            <a:r>
              <a:rPr lang="en-US" altLang="vi-VN" sz="2000" b="1" dirty="0">
                <a:latin typeface="Times New Roman" pitchFamily="18" charset="0"/>
                <a:cs typeface="Times New Roman" pitchFamily="18" charset="0"/>
              </a:rPr>
              <a:t> </a:t>
            </a:r>
            <a:r>
              <a:rPr lang="en-US" altLang="vi-VN" sz="2000" b="1" dirty="0" err="1">
                <a:latin typeface="Times New Roman" pitchFamily="18" charset="0"/>
                <a:cs typeface="Times New Roman" pitchFamily="18" charset="0"/>
              </a:rPr>
              <a:t>thức</a:t>
            </a:r>
            <a:r>
              <a:rPr lang="en-US" sz="2000" b="1" dirty="0">
                <a:latin typeface="Times New Roman" pitchFamily="18" charset="0"/>
                <a:cs typeface="Times New Roman" pitchFamily="18" charset="0"/>
              </a:rPr>
              <a:t>, am </a:t>
            </a:r>
            <a:r>
              <a:rPr lang="en-US" sz="2000" b="1" dirty="0" err="1" smtClean="0">
                <a:latin typeface="Times New Roman" pitchFamily="18" charset="0"/>
                <a:cs typeface="Times New Roman" pitchFamily="18" charset="0"/>
              </a:rPr>
              <a:t>hiểu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lịch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tộc</a:t>
            </a:r>
            <a:r>
              <a:rPr lang="en-US" alt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endParaRPr lang="en-US" altLang="vi-VN" sz="2000" b="1" dirty="0">
              <a:latin typeface="Times New Roman" pitchFamily="18" charset="0"/>
              <a:cs typeface="Times New Roman" pitchFamily="18" charset="0"/>
            </a:endParaRPr>
          </a:p>
        </p:txBody>
      </p:sp>
      <p:sp>
        <p:nvSpPr>
          <p:cNvPr id="7" name="Text Box 3"/>
          <p:cNvSpPr txBox="1">
            <a:spLocks noChangeArrowheads="1"/>
          </p:cNvSpPr>
          <p:nvPr/>
        </p:nvSpPr>
        <p:spPr bwMode="auto">
          <a:xfrm>
            <a:off x="228600" y="949464"/>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a:t>
            </a:r>
            <a:r>
              <a:rPr lang="en-US" sz="2000" b="1">
                <a:latin typeface="Times New Roman" pitchFamily="18" charset="0"/>
                <a:cs typeface="Times New Roman" pitchFamily="18" charset="0"/>
              </a:rPr>
              <a:t> Chuẩn bị đầy đủ các tư liệu ứng dụng công nghệ thông tin, các phương tiện dạy học </a:t>
            </a:r>
            <a:r>
              <a:rPr lang="en-US" sz="2000" b="1" smtClean="0">
                <a:latin typeface="Times New Roman" pitchFamily="18" charset="0"/>
                <a:cs typeface="Times New Roman" pitchFamily="18" charset="0"/>
              </a:rPr>
              <a:t>khác. </a:t>
            </a:r>
            <a:endParaRPr lang="en-US" altLang="vi-VN" sz="2000" b="1">
              <a:latin typeface="Times New Roman" pitchFamily="18" charset="0"/>
              <a:cs typeface="Times New Roman" pitchFamily="18" charset="0"/>
            </a:endParaRPr>
          </a:p>
        </p:txBody>
      </p:sp>
      <p:sp>
        <p:nvSpPr>
          <p:cNvPr id="8" name="Text Box 3"/>
          <p:cNvSpPr txBox="1">
            <a:spLocks noChangeArrowheads="1"/>
          </p:cNvSpPr>
          <p:nvPr/>
        </p:nvSpPr>
        <p:spPr bwMode="auto">
          <a:xfrm>
            <a:off x="228600" y="1638240"/>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vi-VN" sz="2000" b="1">
                <a:latin typeface="Times New Roman" pitchFamily="18" charset="0"/>
                <a:cs typeface="Times New Roman" pitchFamily="18" charset="0"/>
              </a:rPr>
              <a:t>3</a:t>
            </a:r>
            <a:r>
              <a:rPr lang="en-US" altLang="vi-VN" sz="2000" b="1" smtClean="0">
                <a:latin typeface="Times New Roman" pitchFamily="18" charset="0"/>
                <a:cs typeface="Times New Roman" pitchFamily="18" charset="0"/>
              </a:rPr>
              <a:t>.</a:t>
            </a:r>
            <a:r>
              <a:rPr lang="en-US" sz="2000" b="1">
                <a:latin typeface="Times New Roman" pitchFamily="18" charset="0"/>
                <a:cs typeface="Times New Roman" pitchFamily="18" charset="0"/>
              </a:rPr>
              <a:t> Khai thác kiến thức từ kênh hình trong SGK . </a:t>
            </a:r>
            <a:r>
              <a:rPr lang="en-US" altLang="vi-VN" sz="2000" b="1" smtClean="0">
                <a:latin typeface="Times New Roman" pitchFamily="18" charset="0"/>
                <a:cs typeface="Times New Roman" pitchFamily="18" charset="0"/>
              </a:rPr>
              <a:t> </a:t>
            </a:r>
            <a:endParaRPr lang="en-US" altLang="vi-VN" sz="2000" b="1">
              <a:latin typeface="Times New Roman" pitchFamily="18" charset="0"/>
              <a:cs typeface="Times New Roman" pitchFamily="18" charset="0"/>
            </a:endParaRPr>
          </a:p>
        </p:txBody>
      </p:sp>
      <p:sp>
        <p:nvSpPr>
          <p:cNvPr id="9" name="Text Box 3"/>
          <p:cNvSpPr txBox="1">
            <a:spLocks noChangeArrowheads="1"/>
          </p:cNvSpPr>
          <p:nvPr/>
        </p:nvSpPr>
        <p:spPr bwMode="auto">
          <a:xfrm>
            <a:off x="228600" y="1940064"/>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a:latin typeface="Times New Roman" pitchFamily="18" charset="0"/>
                <a:cs typeface="Times New Roman" pitchFamily="18" charset="0"/>
              </a:rPr>
              <a:t>4</a:t>
            </a:r>
            <a:r>
              <a:rPr lang="en-US" sz="2000" b="1" smtClean="0">
                <a:latin typeface="Times New Roman" pitchFamily="18" charset="0"/>
                <a:cs typeface="Times New Roman" pitchFamily="18" charset="0"/>
              </a:rPr>
              <a:t>.</a:t>
            </a:r>
            <a:r>
              <a:rPr lang="en-US" sz="2000" b="1">
                <a:latin typeface="Times New Roman" pitchFamily="18" charset="0"/>
                <a:cs typeface="Times New Roman" pitchFamily="18" charset="0"/>
              </a:rPr>
              <a:t> Lựa chọn cách thức tổ chức dạy học phù hợp đặc trưng bộ môn, phát huy tính tích cực, sáng tạo </a:t>
            </a:r>
            <a:r>
              <a:rPr lang="en-US" sz="2000" b="1" smtClean="0">
                <a:latin typeface="Times New Roman" pitchFamily="18" charset="0"/>
                <a:cs typeface="Times New Roman" pitchFamily="18" charset="0"/>
              </a:rPr>
              <a:t>của HS</a:t>
            </a:r>
            <a:endParaRPr lang="en-US" altLang="vi-VN" sz="2000" b="1">
              <a:latin typeface="Times New Roman" pitchFamily="18" charset="0"/>
              <a:cs typeface="Times New Roman" pitchFamily="18" charset="0"/>
            </a:endParaRPr>
          </a:p>
        </p:txBody>
      </p:sp>
      <p:sp>
        <p:nvSpPr>
          <p:cNvPr id="10" name="Text Box 3"/>
          <p:cNvSpPr txBox="1">
            <a:spLocks noChangeArrowheads="1"/>
          </p:cNvSpPr>
          <p:nvPr/>
        </p:nvSpPr>
        <p:spPr bwMode="auto">
          <a:xfrm>
            <a:off x="228600" y="257175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smtClean="0">
                <a:latin typeface="Times New Roman" pitchFamily="18" charset="0"/>
                <a:cs typeface="Times New Roman" pitchFamily="18" charset="0"/>
              </a:rPr>
              <a:t>5.</a:t>
            </a:r>
            <a:r>
              <a:rPr lang="en-US" sz="2000" b="1">
                <a:latin typeface="Times New Roman" pitchFamily="18" charset="0"/>
                <a:cs typeface="Times New Roman" pitchFamily="18" charset="0"/>
              </a:rPr>
              <a:t> Phối hợp và sử dụng linh hoạt các phương pháp, hình thức dạy học phù hợp với từng dạng bài lịch sử</a:t>
            </a:r>
            <a:r>
              <a:rPr lang="en-US" sz="2000" b="1" smtClean="0">
                <a:latin typeface="Times New Roman" pitchFamily="18" charset="0"/>
                <a:cs typeface="Times New Roman" pitchFamily="18" charset="0"/>
              </a:rPr>
              <a:t>. </a:t>
            </a:r>
            <a:endParaRPr lang="en-US" altLang="vi-VN" sz="2000" b="1">
              <a:latin typeface="Times New Roman" pitchFamily="18" charset="0"/>
              <a:cs typeface="Times New Roman" pitchFamily="18" charset="0"/>
            </a:endParaRPr>
          </a:p>
        </p:txBody>
      </p:sp>
      <p:sp>
        <p:nvSpPr>
          <p:cNvPr id="11" name="Text Box 3"/>
          <p:cNvSpPr txBox="1">
            <a:spLocks noChangeArrowheads="1"/>
          </p:cNvSpPr>
          <p:nvPr/>
        </p:nvSpPr>
        <p:spPr bwMode="auto">
          <a:xfrm>
            <a:off x="228600" y="3235464"/>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smtClean="0">
                <a:latin typeface="Times New Roman" pitchFamily="18" charset="0"/>
                <a:cs typeface="Times New Roman" pitchFamily="18" charset="0"/>
              </a:rPr>
              <a:t>6.</a:t>
            </a:r>
            <a:r>
              <a:rPr lang="en-US" sz="2000" b="1">
                <a:latin typeface="Times New Roman" pitchFamily="18" charset="0"/>
                <a:cs typeface="Times New Roman" pitchFamily="18" charset="0"/>
              </a:rPr>
              <a:t> Giúp học sinh nắm chắc 3 yếu tố lịch sử quan trọng: thời gian, sự kiện, nhân vật.</a:t>
            </a:r>
            <a:r>
              <a:rPr lang="en-US" sz="2000" b="1" smtClean="0">
                <a:latin typeface="Times New Roman" pitchFamily="18" charset="0"/>
                <a:cs typeface="Times New Roman" pitchFamily="18" charset="0"/>
              </a:rPr>
              <a:t> </a:t>
            </a:r>
            <a:endParaRPr lang="en-US" altLang="vi-VN" sz="2000" b="1">
              <a:latin typeface="Times New Roman" pitchFamily="18" charset="0"/>
              <a:cs typeface="Times New Roman" pitchFamily="18" charset="0"/>
            </a:endParaRPr>
          </a:p>
        </p:txBody>
      </p:sp>
      <p:sp>
        <p:nvSpPr>
          <p:cNvPr id="12" name="Text Box 3"/>
          <p:cNvSpPr txBox="1">
            <a:spLocks noChangeArrowheads="1"/>
          </p:cNvSpPr>
          <p:nvPr/>
        </p:nvSpPr>
        <p:spPr bwMode="auto">
          <a:xfrm>
            <a:off x="228600" y="3845064"/>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a:latin typeface="Times New Roman" pitchFamily="18" charset="0"/>
                <a:cs typeface="Times New Roman" pitchFamily="18" charset="0"/>
              </a:rPr>
              <a:t>7</a:t>
            </a:r>
            <a:r>
              <a:rPr lang="en-US" sz="2000" b="1" smtClean="0">
                <a:latin typeface="Times New Roman" pitchFamily="18" charset="0"/>
                <a:cs typeface="Times New Roman" pitchFamily="18" charset="0"/>
              </a:rPr>
              <a:t>.</a:t>
            </a:r>
            <a:r>
              <a:rPr lang="en-US" sz="2000" b="1">
                <a:latin typeface="Times New Roman" pitchFamily="18" charset="0"/>
                <a:cs typeface="Times New Roman" pitchFamily="18" charset="0"/>
              </a:rPr>
              <a:t> Dạy lịch sử gắn với kỷ niệm các ngày lễ lớn, các sự kiện lịch sử, tham quan dã ngoại, hoạt động ngoài giờ lên lớp và các môn học khác</a:t>
            </a:r>
            <a:r>
              <a:rPr lang="en-US" sz="2000" b="1" smtClean="0">
                <a:latin typeface="Times New Roman" pitchFamily="18" charset="0"/>
                <a:cs typeface="Times New Roman" pitchFamily="18" charset="0"/>
              </a:rPr>
              <a:t>. </a:t>
            </a:r>
            <a:endParaRPr lang="en-US" altLang="vi-VN" sz="2000" b="1">
              <a:latin typeface="Times New Roman" pitchFamily="18" charset="0"/>
              <a:cs typeface="Times New Roman" pitchFamily="18" charset="0"/>
            </a:endParaRPr>
          </a:p>
        </p:txBody>
      </p:sp>
      <p:sp>
        <p:nvSpPr>
          <p:cNvPr id="13" name="Text Box 3"/>
          <p:cNvSpPr txBox="1">
            <a:spLocks noChangeArrowheads="1"/>
          </p:cNvSpPr>
          <p:nvPr/>
        </p:nvSpPr>
        <p:spPr bwMode="auto">
          <a:xfrm>
            <a:off x="228600" y="4552950"/>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000" b="1" smtClean="0">
                <a:latin typeface="Times New Roman" pitchFamily="18" charset="0"/>
                <a:cs typeface="Times New Roman" pitchFamily="18" charset="0"/>
              </a:rPr>
              <a:t>8.</a:t>
            </a:r>
            <a:r>
              <a:rPr lang="fr-FR" sz="2000" b="1">
                <a:latin typeface="Times New Roman" pitchFamily="18" charset="0"/>
                <a:cs typeface="Times New Roman" pitchFamily="18" charset="0"/>
              </a:rPr>
              <a:t> Tổ chức các trò chơi học tập hỗ trợ kiến thức bài học</a:t>
            </a:r>
            <a:r>
              <a:rPr lang="en-US" sz="2000" b="1" smtClean="0">
                <a:latin typeface="Times New Roman" pitchFamily="18" charset="0"/>
                <a:cs typeface="Times New Roman" pitchFamily="18" charset="0"/>
              </a:rPr>
              <a:t> </a:t>
            </a:r>
            <a:endParaRPr lang="en-US" altLang="vi-VN" sz="2000" b="1">
              <a:latin typeface="Times New Roman" pitchFamily="18" charset="0"/>
              <a:cs typeface="Times New Roman" pitchFamily="18" charset="0"/>
            </a:endParaRPr>
          </a:p>
        </p:txBody>
      </p:sp>
    </p:spTree>
    <p:extLst>
      <p:ext uri="{BB962C8B-B14F-4D97-AF65-F5344CB8AC3E}">
        <p14:creationId xmlns:p14="http://schemas.microsoft.com/office/powerpoint/2010/main" val="758942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1714</TotalTime>
  <Words>2597</Words>
  <Application>Microsoft Office PowerPoint</Application>
  <PresentationFormat>On-screen Show (16:9)</PresentationFormat>
  <Paragraphs>171</Paragraphs>
  <Slides>29</Slides>
  <Notes>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221</cp:revision>
  <dcterms:created xsi:type="dcterms:W3CDTF">2018-12-21T02:05:22Z</dcterms:created>
  <dcterms:modified xsi:type="dcterms:W3CDTF">2023-01-04T02:19:18Z</dcterms:modified>
</cp:coreProperties>
</file>