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337" r:id="rId4"/>
    <p:sldId id="339" r:id="rId5"/>
    <p:sldId id="258" r:id="rId6"/>
    <p:sldId id="315" r:id="rId7"/>
    <p:sldId id="316" r:id="rId8"/>
    <p:sldId id="327" r:id="rId9"/>
    <p:sldId id="336" r:id="rId10"/>
    <p:sldId id="317" r:id="rId11"/>
    <p:sldId id="319" r:id="rId12"/>
    <p:sldId id="320" r:id="rId13"/>
    <p:sldId id="330" r:id="rId14"/>
    <p:sldId id="321" r:id="rId15"/>
    <p:sldId id="322" r:id="rId16"/>
    <p:sldId id="333" r:id="rId17"/>
    <p:sldId id="323" r:id="rId18"/>
    <p:sldId id="324" r:id="rId19"/>
    <p:sldId id="325" r:id="rId20"/>
    <p:sldId id="326" r:id="rId21"/>
    <p:sldId id="335" r:id="rId22"/>
    <p:sldId id="334"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6" d="100"/>
          <a:sy n="96" d="100"/>
        </p:scale>
        <p:origin x="-178" y="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34724-7B9A-46AA-BC5B-72D7CD763A81}" type="doc">
      <dgm:prSet loTypeId="urn:microsoft.com/office/officeart/2005/8/layout/arrow2" loCatId="process" qsTypeId="urn:microsoft.com/office/officeart/2005/8/quickstyle/3d1" qsCatId="3D" csTypeId="urn:microsoft.com/office/officeart/2005/8/colors/colorful5" csCatId="colorful" phldr="1"/>
      <dgm:spPr/>
    </dgm:pt>
    <dgm:pt modelId="{2F0F82B2-0187-454A-8CC7-8C0033EDC43C}">
      <dgm:prSet phldrT="[Text]" custT="1"/>
      <dgm:spPr/>
      <dgm:t>
        <a:bodyPr/>
        <a:lstStyle/>
        <a:p>
          <a:pPr algn="ctr">
            <a:spcBef>
              <a:spcPts val="600"/>
            </a:spcBef>
            <a:spcAft>
              <a:spcPts val="600"/>
            </a:spcAft>
          </a:pPr>
          <a:r>
            <a:rPr lang="vi-VN" sz="2000" b="1" dirty="0">
              <a:solidFill>
                <a:srgbClr val="FF0000"/>
              </a:solidFill>
              <a:latin typeface="+mj-lt"/>
            </a:rPr>
            <a:t>THỰC </a:t>
          </a:r>
          <a:r>
            <a:rPr lang="vi-VN" sz="2000" b="1" dirty="0" smtClean="0">
              <a:solidFill>
                <a:srgbClr val="FF0000"/>
              </a:solidFill>
              <a:latin typeface="+mj-lt"/>
            </a:rPr>
            <a:t>TRẠNG VÀ </a:t>
          </a:r>
          <a:r>
            <a:rPr lang="vi-VN" sz="2000" b="1" i="0" dirty="0" smtClean="0">
              <a:solidFill>
                <a:srgbClr val="FF0000"/>
              </a:solidFill>
              <a:latin typeface="+mj-lt"/>
            </a:rPr>
            <a:t>NGUYÊN NHÂN</a:t>
          </a:r>
          <a:endParaRPr lang="vi-VN" sz="2000" b="1" dirty="0">
            <a:solidFill>
              <a:srgbClr val="FF0000"/>
            </a:solidFill>
            <a:latin typeface="+mj-lt"/>
          </a:endParaRPr>
        </a:p>
      </dgm:t>
    </dgm:pt>
    <dgm:pt modelId="{DB8CBF45-C5EF-4314-A32A-8AB7D9899843}" type="parTrans" cxnId="{DC85EF0F-8A1D-48F7-95C4-8B18B814D10E}">
      <dgm:prSet/>
      <dgm:spPr/>
      <dgm:t>
        <a:bodyPr/>
        <a:lstStyle/>
        <a:p>
          <a:endParaRPr lang="vi-VN"/>
        </a:p>
      </dgm:t>
    </dgm:pt>
    <dgm:pt modelId="{03E2029A-D35D-4671-8A91-1895C81CEBBB}" type="sibTrans" cxnId="{DC85EF0F-8A1D-48F7-95C4-8B18B814D10E}">
      <dgm:prSet/>
      <dgm:spPr/>
      <dgm:t>
        <a:bodyPr/>
        <a:lstStyle/>
        <a:p>
          <a:endParaRPr lang="vi-VN"/>
        </a:p>
      </dgm:t>
    </dgm:pt>
    <dgm:pt modelId="{5DC01BD7-6F6C-4F3C-A9B1-07FAF043F050}">
      <dgm:prSet phldrT="[Text]" custT="1"/>
      <dgm:spPr/>
      <dgm:t>
        <a:bodyPr/>
        <a:lstStyle/>
        <a:p>
          <a:pPr algn="ctr">
            <a:spcBef>
              <a:spcPts val="600"/>
            </a:spcBef>
            <a:spcAft>
              <a:spcPts val="600"/>
            </a:spcAft>
          </a:pPr>
          <a:r>
            <a:rPr lang="vi-VN" sz="2000" b="1" dirty="0" smtClean="0">
              <a:solidFill>
                <a:srgbClr val="FF0000"/>
              </a:solidFill>
              <a:latin typeface="+mj-lt"/>
            </a:rPr>
            <a:t>BIỆN PHÁP ĐÃ THỰC HIỆN</a:t>
          </a:r>
          <a:endParaRPr lang="vi-VN" sz="2000" b="1" dirty="0">
            <a:solidFill>
              <a:srgbClr val="FF0000"/>
            </a:solidFill>
            <a:latin typeface="+mj-lt"/>
          </a:endParaRPr>
        </a:p>
      </dgm:t>
    </dgm:pt>
    <dgm:pt modelId="{6CA2F08B-10DE-4609-844D-E0CDCFAA0F52}" type="sibTrans" cxnId="{9707C1D0-901C-4811-8E15-427B1816A8A3}">
      <dgm:prSet/>
      <dgm:spPr/>
      <dgm:t>
        <a:bodyPr/>
        <a:lstStyle/>
        <a:p>
          <a:endParaRPr lang="vi-VN"/>
        </a:p>
      </dgm:t>
    </dgm:pt>
    <dgm:pt modelId="{342B6C02-E487-41C2-A33F-F15894198512}" type="parTrans" cxnId="{9707C1D0-901C-4811-8E15-427B1816A8A3}">
      <dgm:prSet/>
      <dgm:spPr/>
      <dgm:t>
        <a:bodyPr/>
        <a:lstStyle/>
        <a:p>
          <a:endParaRPr lang="vi-VN"/>
        </a:p>
      </dgm:t>
    </dgm:pt>
    <dgm:pt modelId="{2CB5D730-483F-479B-AD06-7860CE1C9190}">
      <dgm:prSet phldrT="[Text]" custT="1"/>
      <dgm:spPr/>
      <dgm:t>
        <a:bodyPr/>
        <a:lstStyle/>
        <a:p>
          <a:pPr algn="ctr">
            <a:spcBef>
              <a:spcPts val="600"/>
            </a:spcBef>
            <a:spcAft>
              <a:spcPts val="600"/>
            </a:spcAft>
          </a:pPr>
          <a:r>
            <a:rPr lang="vi-VN" sz="2000" b="1" dirty="0" smtClean="0">
              <a:solidFill>
                <a:srgbClr val="FF0000"/>
              </a:solidFill>
              <a:latin typeface="+mj-lt"/>
            </a:rPr>
            <a:t>HIỆU QUẢ VÀ KHẢ </a:t>
          </a:r>
          <a:r>
            <a:rPr lang="vi-VN" sz="2000" b="1" dirty="0">
              <a:solidFill>
                <a:srgbClr val="FF0000"/>
              </a:solidFill>
              <a:latin typeface="+mj-lt"/>
            </a:rPr>
            <a:t>NĂNG </a:t>
          </a:r>
          <a:br>
            <a:rPr lang="vi-VN" sz="2000" b="1" dirty="0">
              <a:solidFill>
                <a:srgbClr val="FF0000"/>
              </a:solidFill>
              <a:latin typeface="+mj-lt"/>
            </a:rPr>
          </a:br>
          <a:r>
            <a:rPr lang="vi-VN" sz="2000" b="1" dirty="0">
              <a:solidFill>
                <a:srgbClr val="FF0000"/>
              </a:solidFill>
              <a:latin typeface="+mj-lt"/>
            </a:rPr>
            <a:t>ÁP DỤNG</a:t>
          </a:r>
        </a:p>
      </dgm:t>
    </dgm:pt>
    <dgm:pt modelId="{9A0A9A78-C9E5-4629-8EFF-F5CF40D46B9C}" type="parTrans" cxnId="{7BF840A8-85F3-4A4F-8A4A-B4431A27C9BB}">
      <dgm:prSet/>
      <dgm:spPr/>
      <dgm:t>
        <a:bodyPr/>
        <a:lstStyle/>
        <a:p>
          <a:endParaRPr lang="vi-VN"/>
        </a:p>
      </dgm:t>
    </dgm:pt>
    <dgm:pt modelId="{0266E0D3-F121-4BF6-990A-43F4948CD691}" type="sibTrans" cxnId="{7BF840A8-85F3-4A4F-8A4A-B4431A27C9BB}">
      <dgm:prSet/>
      <dgm:spPr/>
      <dgm:t>
        <a:bodyPr/>
        <a:lstStyle/>
        <a:p>
          <a:endParaRPr lang="vi-VN"/>
        </a:p>
      </dgm:t>
    </dgm:pt>
    <dgm:pt modelId="{0DFABEDC-1133-496C-9AF7-00903C778768}" type="pres">
      <dgm:prSet presAssocID="{26634724-7B9A-46AA-BC5B-72D7CD763A81}" presName="arrowDiagram" presStyleCnt="0">
        <dgm:presLayoutVars>
          <dgm:chMax val="5"/>
          <dgm:dir/>
          <dgm:resizeHandles val="exact"/>
        </dgm:presLayoutVars>
      </dgm:prSet>
      <dgm:spPr/>
    </dgm:pt>
    <dgm:pt modelId="{034A5505-7928-4836-BC1E-B35A53D56278}" type="pres">
      <dgm:prSet presAssocID="{26634724-7B9A-46AA-BC5B-72D7CD763A81}" presName="arrow" presStyleLbl="bgShp" presStyleIdx="0" presStyleCnt="1" custScaleY="105602" custLinFactNeighborX="3368" custLinFactNeighborY="-5158"/>
      <dgm:spPr/>
    </dgm:pt>
    <dgm:pt modelId="{C9D4D25F-B697-4312-81D8-00EE4555B4A1}" type="pres">
      <dgm:prSet presAssocID="{26634724-7B9A-46AA-BC5B-72D7CD763A81}" presName="arrowDiagram3" presStyleCnt="0"/>
      <dgm:spPr/>
    </dgm:pt>
    <dgm:pt modelId="{A2C4709A-26D3-46B9-BA9B-C0E44CCAB47B}" type="pres">
      <dgm:prSet presAssocID="{2F0F82B2-0187-454A-8CC7-8C0033EDC43C}" presName="bullet3a" presStyleLbl="node1" presStyleIdx="0" presStyleCnt="3" custLinFactX="1942" custLinFactY="-24043" custLinFactNeighborX="100000" custLinFactNeighborY="-100000"/>
      <dgm:spPr/>
    </dgm:pt>
    <dgm:pt modelId="{ACA1BB3B-7027-4E43-B8D8-955F517C092E}" type="pres">
      <dgm:prSet presAssocID="{2F0F82B2-0187-454A-8CC7-8C0033EDC43C}" presName="textBox3a" presStyleLbl="revTx" presStyleIdx="0" presStyleCnt="3" custLinFactNeighborX="-34761" custLinFactNeighborY="1106">
        <dgm:presLayoutVars>
          <dgm:bulletEnabled val="1"/>
        </dgm:presLayoutVars>
      </dgm:prSet>
      <dgm:spPr/>
      <dgm:t>
        <a:bodyPr/>
        <a:lstStyle/>
        <a:p>
          <a:endParaRPr lang="en-US"/>
        </a:p>
      </dgm:t>
    </dgm:pt>
    <dgm:pt modelId="{C19B1A73-FEBC-43C2-855C-FE22136368DB}" type="pres">
      <dgm:prSet presAssocID="{5DC01BD7-6F6C-4F3C-A9B1-07FAF043F050}" presName="bullet3b" presStyleLbl="node1" presStyleIdx="1" presStyleCnt="3" custLinFactNeighborX="53993" custLinFactNeighborY="-8775"/>
      <dgm:spPr/>
    </dgm:pt>
    <dgm:pt modelId="{C67E76A6-5493-46E7-B8D6-10E6AAF5AC1C}" type="pres">
      <dgm:prSet presAssocID="{5DC01BD7-6F6C-4F3C-A9B1-07FAF043F050}" presName="textBox3b" presStyleLbl="revTx" presStyleIdx="1" presStyleCnt="3" custLinFactNeighborX="-35311" custLinFactNeighborY="10404">
        <dgm:presLayoutVars>
          <dgm:bulletEnabled val="1"/>
        </dgm:presLayoutVars>
      </dgm:prSet>
      <dgm:spPr/>
      <dgm:t>
        <a:bodyPr/>
        <a:lstStyle/>
        <a:p>
          <a:endParaRPr lang="en-US"/>
        </a:p>
      </dgm:t>
    </dgm:pt>
    <dgm:pt modelId="{7C36BD58-29A4-445A-8920-F046184383F9}" type="pres">
      <dgm:prSet presAssocID="{2CB5D730-483F-479B-AD06-7860CE1C9190}" presName="bullet3c" presStyleLbl="node1" presStyleIdx="2" presStyleCnt="3"/>
      <dgm:spPr/>
    </dgm:pt>
    <dgm:pt modelId="{2F3526CF-D863-4D4F-BCC9-17585A831BF0}" type="pres">
      <dgm:prSet presAssocID="{2CB5D730-483F-479B-AD06-7860CE1C9190}" presName="textBox3c" presStyleLbl="revTx" presStyleIdx="2" presStyleCnt="3" custLinFactNeighborX="-49063" custLinFactNeighborY="8115">
        <dgm:presLayoutVars>
          <dgm:bulletEnabled val="1"/>
        </dgm:presLayoutVars>
      </dgm:prSet>
      <dgm:spPr/>
      <dgm:t>
        <a:bodyPr/>
        <a:lstStyle/>
        <a:p>
          <a:endParaRPr lang="en-US"/>
        </a:p>
      </dgm:t>
    </dgm:pt>
  </dgm:ptLst>
  <dgm:cxnLst>
    <dgm:cxn modelId="{9707C1D0-901C-4811-8E15-427B1816A8A3}" srcId="{26634724-7B9A-46AA-BC5B-72D7CD763A81}" destId="{5DC01BD7-6F6C-4F3C-A9B1-07FAF043F050}" srcOrd="1" destOrd="0" parTransId="{342B6C02-E487-41C2-A33F-F15894198512}" sibTransId="{6CA2F08B-10DE-4609-844D-E0CDCFAA0F52}"/>
    <dgm:cxn modelId="{62FCFF46-CEDC-4896-8472-430DCFE0B4B3}" type="presOf" srcId="{5DC01BD7-6F6C-4F3C-A9B1-07FAF043F050}" destId="{C67E76A6-5493-46E7-B8D6-10E6AAF5AC1C}" srcOrd="0" destOrd="0" presId="urn:microsoft.com/office/officeart/2005/8/layout/arrow2"/>
    <dgm:cxn modelId="{EDE2FA3E-0821-4499-A6BB-EAB1C809DD5F}" type="presOf" srcId="{26634724-7B9A-46AA-BC5B-72D7CD763A81}" destId="{0DFABEDC-1133-496C-9AF7-00903C778768}" srcOrd="0" destOrd="0" presId="urn:microsoft.com/office/officeart/2005/8/layout/arrow2"/>
    <dgm:cxn modelId="{BCDD21E4-2AC1-4FF5-B4D9-E73871C22CD1}" type="presOf" srcId="{2F0F82B2-0187-454A-8CC7-8C0033EDC43C}" destId="{ACA1BB3B-7027-4E43-B8D8-955F517C092E}" srcOrd="0" destOrd="0" presId="urn:microsoft.com/office/officeart/2005/8/layout/arrow2"/>
    <dgm:cxn modelId="{7BF840A8-85F3-4A4F-8A4A-B4431A27C9BB}" srcId="{26634724-7B9A-46AA-BC5B-72D7CD763A81}" destId="{2CB5D730-483F-479B-AD06-7860CE1C9190}" srcOrd="2" destOrd="0" parTransId="{9A0A9A78-C9E5-4629-8EFF-F5CF40D46B9C}" sibTransId="{0266E0D3-F121-4BF6-990A-43F4948CD691}"/>
    <dgm:cxn modelId="{DC85EF0F-8A1D-48F7-95C4-8B18B814D10E}" srcId="{26634724-7B9A-46AA-BC5B-72D7CD763A81}" destId="{2F0F82B2-0187-454A-8CC7-8C0033EDC43C}" srcOrd="0" destOrd="0" parTransId="{DB8CBF45-C5EF-4314-A32A-8AB7D9899843}" sibTransId="{03E2029A-D35D-4671-8A91-1895C81CEBBB}"/>
    <dgm:cxn modelId="{5CD0B4E9-979B-4FFC-AC20-40A1A516F22B}" type="presOf" srcId="{2CB5D730-483F-479B-AD06-7860CE1C9190}" destId="{2F3526CF-D863-4D4F-BCC9-17585A831BF0}" srcOrd="0" destOrd="0" presId="urn:microsoft.com/office/officeart/2005/8/layout/arrow2"/>
    <dgm:cxn modelId="{82DBADFB-4B80-40A8-B1C1-17830657BD47}" type="presParOf" srcId="{0DFABEDC-1133-496C-9AF7-00903C778768}" destId="{034A5505-7928-4836-BC1E-B35A53D56278}" srcOrd="0" destOrd="0" presId="urn:microsoft.com/office/officeart/2005/8/layout/arrow2"/>
    <dgm:cxn modelId="{8E6B9D58-CB1E-4A5E-BE6E-2F332FDAA518}" type="presParOf" srcId="{0DFABEDC-1133-496C-9AF7-00903C778768}" destId="{C9D4D25F-B697-4312-81D8-00EE4555B4A1}" srcOrd="1" destOrd="0" presId="urn:microsoft.com/office/officeart/2005/8/layout/arrow2"/>
    <dgm:cxn modelId="{DFC718F0-CCB9-4BAD-A5DA-11F943E5DD04}" type="presParOf" srcId="{C9D4D25F-B697-4312-81D8-00EE4555B4A1}" destId="{A2C4709A-26D3-46B9-BA9B-C0E44CCAB47B}" srcOrd="0" destOrd="0" presId="urn:microsoft.com/office/officeart/2005/8/layout/arrow2"/>
    <dgm:cxn modelId="{C76D3513-087A-4AC3-B384-A340B4A23F2B}" type="presParOf" srcId="{C9D4D25F-B697-4312-81D8-00EE4555B4A1}" destId="{ACA1BB3B-7027-4E43-B8D8-955F517C092E}" srcOrd="1" destOrd="0" presId="urn:microsoft.com/office/officeart/2005/8/layout/arrow2"/>
    <dgm:cxn modelId="{4DAE57F6-A213-40A4-AB85-D8FD4D1DD62E}" type="presParOf" srcId="{C9D4D25F-B697-4312-81D8-00EE4555B4A1}" destId="{C19B1A73-FEBC-43C2-855C-FE22136368DB}" srcOrd="2" destOrd="0" presId="urn:microsoft.com/office/officeart/2005/8/layout/arrow2"/>
    <dgm:cxn modelId="{A5E4BD5C-C736-4BBC-BABB-5042923A1818}" type="presParOf" srcId="{C9D4D25F-B697-4312-81D8-00EE4555B4A1}" destId="{C67E76A6-5493-46E7-B8D6-10E6AAF5AC1C}" srcOrd="3" destOrd="0" presId="urn:microsoft.com/office/officeart/2005/8/layout/arrow2"/>
    <dgm:cxn modelId="{F1C78BC1-C894-4D2D-B0BD-4099C2465729}" type="presParOf" srcId="{C9D4D25F-B697-4312-81D8-00EE4555B4A1}" destId="{7C36BD58-29A4-445A-8920-F046184383F9}" srcOrd="4" destOrd="0" presId="urn:microsoft.com/office/officeart/2005/8/layout/arrow2"/>
    <dgm:cxn modelId="{E561368A-414D-4F86-9404-5FEB8B2E29C2}" type="presParOf" srcId="{C9D4D25F-B697-4312-81D8-00EE4555B4A1}" destId="{2F3526CF-D863-4D4F-BCC9-17585A831BF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A5505-7928-4836-BC1E-B35A53D56278}">
      <dsp:nvSpPr>
        <dsp:cNvPr id="0" name=""/>
        <dsp:cNvSpPr/>
      </dsp:nvSpPr>
      <dsp:spPr>
        <a:xfrm>
          <a:off x="979163" y="-192092"/>
          <a:ext cx="10972800" cy="7242185"/>
        </a:xfrm>
        <a:prstGeom prst="swooshArrow">
          <a:avLst>
            <a:gd name="adj1" fmla="val 25000"/>
            <a:gd name="adj2" fmla="val 25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2C4709A-26D3-46B9-BA9B-C0E44CCAB47B}">
      <dsp:nvSpPr>
        <dsp:cNvPr id="0" name=""/>
        <dsp:cNvSpPr/>
      </dsp:nvSpPr>
      <dsp:spPr>
        <a:xfrm>
          <a:off x="2293978" y="4379505"/>
          <a:ext cx="285292" cy="285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A1BB3B-7027-4E43-B8D8-955F517C092E}">
      <dsp:nvSpPr>
        <dsp:cNvPr id="0" name=""/>
        <dsp:cNvSpPr/>
      </dsp:nvSpPr>
      <dsp:spPr>
        <a:xfrm>
          <a:off x="1257070" y="4876038"/>
          <a:ext cx="2556662" cy="198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171"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THỰC </a:t>
          </a:r>
          <a:r>
            <a:rPr lang="vi-VN" sz="2000" b="1" kern="1200" dirty="0" smtClean="0">
              <a:solidFill>
                <a:srgbClr val="FF0000"/>
              </a:solidFill>
              <a:latin typeface="+mj-lt"/>
            </a:rPr>
            <a:t>TRẠNG VÀ </a:t>
          </a:r>
          <a:r>
            <a:rPr lang="vi-VN" sz="2000" b="1" i="0" kern="1200" dirty="0" smtClean="0">
              <a:solidFill>
                <a:srgbClr val="FF0000"/>
              </a:solidFill>
              <a:latin typeface="+mj-lt"/>
            </a:rPr>
            <a:t>NGUYÊN NHÂN</a:t>
          </a:r>
          <a:endParaRPr lang="vi-VN" sz="2000" b="1" kern="1200" dirty="0">
            <a:solidFill>
              <a:srgbClr val="FF0000"/>
            </a:solidFill>
            <a:latin typeface="+mj-lt"/>
          </a:endParaRPr>
        </a:p>
      </dsp:txBody>
      <dsp:txXfrm>
        <a:off x="1257070" y="4876038"/>
        <a:ext cx="2556662" cy="1981962"/>
      </dsp:txXfrm>
    </dsp:sp>
    <dsp:sp modelId="{C19B1A73-FEBC-43C2-855C-FE22136368DB}">
      <dsp:nvSpPr>
        <dsp:cNvPr id="0" name=""/>
        <dsp:cNvSpPr/>
      </dsp:nvSpPr>
      <dsp:spPr>
        <a:xfrm>
          <a:off x="4799856" y="2824132"/>
          <a:ext cx="515721" cy="515721"/>
        </a:xfrm>
        <a:prstGeom prst="ellipse">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7E76A6-5493-46E7-B8D6-10E6AAF5AC1C}">
      <dsp:nvSpPr>
        <dsp:cNvPr id="0" name=""/>
        <dsp:cNvSpPr/>
      </dsp:nvSpPr>
      <dsp:spPr>
        <a:xfrm>
          <a:off x="3849358" y="3127248"/>
          <a:ext cx="2633472" cy="3730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270" tIns="0" rIns="0" bIns="0" numCol="1" spcCol="1270" anchor="t" anchorCtr="0">
          <a:noAutofit/>
        </a:bodyPr>
        <a:lstStyle/>
        <a:p>
          <a:pPr lvl="0" algn="ctr" defTabSz="889000">
            <a:lnSpc>
              <a:spcPct val="90000"/>
            </a:lnSpc>
            <a:spcBef>
              <a:spcPct val="0"/>
            </a:spcBef>
            <a:spcAft>
              <a:spcPts val="600"/>
            </a:spcAft>
          </a:pPr>
          <a:r>
            <a:rPr lang="vi-VN" sz="2000" b="1" kern="1200" dirty="0" smtClean="0">
              <a:solidFill>
                <a:srgbClr val="FF0000"/>
              </a:solidFill>
              <a:latin typeface="+mj-lt"/>
            </a:rPr>
            <a:t>BIỆN PHÁP ĐÃ THỰC HIỆN</a:t>
          </a:r>
          <a:endParaRPr lang="vi-VN" sz="2000" b="1" kern="1200" dirty="0">
            <a:solidFill>
              <a:srgbClr val="FF0000"/>
            </a:solidFill>
            <a:latin typeface="+mj-lt"/>
          </a:endParaRPr>
        </a:p>
      </dsp:txBody>
      <dsp:txXfrm>
        <a:off x="3849358" y="3127248"/>
        <a:ext cx="2633472" cy="3730752"/>
      </dsp:txXfrm>
    </dsp:sp>
    <dsp:sp modelId="{7C36BD58-29A4-445A-8920-F046184383F9}">
      <dsp:nvSpPr>
        <dsp:cNvPr id="0" name=""/>
        <dsp:cNvSpPr/>
      </dsp:nvSpPr>
      <dsp:spPr>
        <a:xfrm>
          <a:off x="7549896" y="1735074"/>
          <a:ext cx="713232" cy="713232"/>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3526CF-D863-4D4F-BCC9-17585A831BF0}">
      <dsp:nvSpPr>
        <dsp:cNvPr id="0" name=""/>
        <dsp:cNvSpPr/>
      </dsp:nvSpPr>
      <dsp:spPr>
        <a:xfrm>
          <a:off x="6614451" y="2091689"/>
          <a:ext cx="2633472" cy="476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927" tIns="0" rIns="0" bIns="0" numCol="1" spcCol="1270" anchor="t" anchorCtr="0">
          <a:noAutofit/>
        </a:bodyPr>
        <a:lstStyle/>
        <a:p>
          <a:pPr lvl="0" algn="ctr" defTabSz="889000">
            <a:lnSpc>
              <a:spcPct val="90000"/>
            </a:lnSpc>
            <a:spcBef>
              <a:spcPct val="0"/>
            </a:spcBef>
            <a:spcAft>
              <a:spcPts val="600"/>
            </a:spcAft>
          </a:pPr>
          <a:r>
            <a:rPr lang="vi-VN" sz="2000" b="1" kern="1200" dirty="0" smtClean="0">
              <a:solidFill>
                <a:srgbClr val="FF0000"/>
              </a:solidFill>
              <a:latin typeface="+mj-lt"/>
            </a:rPr>
            <a:t>HIỆU QUẢ VÀ KHẢ </a:t>
          </a:r>
          <a:r>
            <a:rPr lang="vi-VN" sz="2000" b="1" kern="1200" dirty="0">
              <a:solidFill>
                <a:srgbClr val="FF0000"/>
              </a:solidFill>
              <a:latin typeface="+mj-lt"/>
            </a:rPr>
            <a:t>NĂNG </a:t>
          </a:r>
          <a:br>
            <a:rPr lang="vi-VN" sz="2000" b="1" kern="1200" dirty="0">
              <a:solidFill>
                <a:srgbClr val="FF0000"/>
              </a:solidFill>
              <a:latin typeface="+mj-lt"/>
            </a:rPr>
          </a:br>
          <a:r>
            <a:rPr lang="vi-VN" sz="2000" b="1" kern="1200" dirty="0">
              <a:solidFill>
                <a:srgbClr val="FF0000"/>
              </a:solidFill>
              <a:latin typeface="+mj-lt"/>
            </a:rPr>
            <a:t>ÁP DỤNG</a:t>
          </a:r>
        </a:p>
      </dsp:txBody>
      <dsp:txXfrm>
        <a:off x="6614451" y="2091689"/>
        <a:ext cx="2633472" cy="47663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0949B-0627-4360-9EA0-AFE486054AA4}"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EC32C-7A53-4604-8EA2-E157C5362B18}" type="slidenum">
              <a:rPr lang="en-US" smtClean="0"/>
              <a:t>‹#›</a:t>
            </a:fld>
            <a:endParaRPr lang="en-US"/>
          </a:p>
        </p:txBody>
      </p:sp>
    </p:spTree>
    <p:extLst>
      <p:ext uri="{BB962C8B-B14F-4D97-AF65-F5344CB8AC3E}">
        <p14:creationId xmlns:p14="http://schemas.microsoft.com/office/powerpoint/2010/main" val="340713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21</a:t>
            </a:fld>
            <a:endParaRPr lang="en-US" sz="1200" dirty="0">
              <a:latin typeface="Arial" panose="020B0604020202020204" pitchFamily="34" charset="0"/>
            </a:endParaRPr>
          </a:p>
        </p:txBody>
      </p:sp>
      <p:sp>
        <p:nvSpPr>
          <p:cNvPr id="31747" name="Rectangle 2"/>
          <p:cNvSpPr>
            <a:spLocks noGrp="1" noRot="1" noChangeAspect="1" noTextEdit="1"/>
          </p:cNvSpPr>
          <p:nvPr>
            <p:ph type="sldImg"/>
          </p:nvPr>
        </p:nvSpPr>
        <p:spPr/>
      </p:sp>
      <p:sp>
        <p:nvSpPr>
          <p:cNvPr id="31748" name="Rectangle 3"/>
          <p:cNvSpPr>
            <a:spLocks noGrp="1"/>
          </p:cNvSpPr>
          <p:nvPr>
            <p:ph type="body" idx="1"/>
          </p:nvPr>
        </p:nvSpPr>
        <p:spPr/>
        <p:txBody>
          <a:bodyPr wrap="square" lIns="91440" tIns="45720" rIns="91440" bIns="45720" anchor="t" anchorCtr="0"/>
          <a:lstStyle/>
          <a:p>
            <a:pPr lvl="0" eaLnBrk="1" hangingPunct="1"/>
            <a:endParaRPr dirty="0"/>
          </a:p>
        </p:txBody>
      </p:sp>
    </p:spTree>
    <p:extLst>
      <p:ext uri="{BB962C8B-B14F-4D97-AF65-F5344CB8AC3E}">
        <p14:creationId xmlns:p14="http://schemas.microsoft.com/office/powerpoint/2010/main" val="351654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7E3E0A-F5DA-4173-828B-E44E089F6CFF}"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184213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3E0A-F5DA-4173-828B-E44E089F6CFF}"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236552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3E0A-F5DA-4173-828B-E44E089F6CFF}"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321500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0471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39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831851" y="458947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6303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0544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3373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1161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34328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5183188" y="98743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8148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3E0A-F5DA-4173-828B-E44E089F6CFF}"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3764606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5183188" y="98743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84021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39481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47004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6033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29586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4902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846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1856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40426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99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7E3E0A-F5DA-4173-828B-E44E089F6CFF}"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3894267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71987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5183188" y="987431"/>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083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0692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4610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7E3E0A-F5DA-4173-828B-E44E089F6CFF}"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2971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E3E0A-F5DA-4173-828B-E44E089F6CFF}"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428067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E3E0A-F5DA-4173-828B-E44E089F6CFF}"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93177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E3E0A-F5DA-4173-828B-E44E089F6CFF}"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10599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7E3E0A-F5DA-4173-828B-E44E089F6CFF}"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40851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7E3E0A-F5DA-4173-828B-E44E089F6CFF}"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0C696-35C5-4E27-A0F4-3CA4D14743EC}" type="slidenum">
              <a:rPr lang="en-US" smtClean="0"/>
              <a:t>‹#›</a:t>
            </a:fld>
            <a:endParaRPr lang="en-US"/>
          </a:p>
        </p:txBody>
      </p:sp>
    </p:spTree>
    <p:extLst>
      <p:ext uri="{BB962C8B-B14F-4D97-AF65-F5344CB8AC3E}">
        <p14:creationId xmlns:p14="http://schemas.microsoft.com/office/powerpoint/2010/main" val="15926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E3E0A-F5DA-4173-828B-E44E089F6CFF}" type="datetimeFigureOut">
              <a:rPr lang="en-US" smtClean="0"/>
              <a:t>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0C696-35C5-4E27-A0F4-3CA4D14743EC}" type="slidenum">
              <a:rPr lang="en-US" smtClean="0"/>
              <a:t>‹#›</a:t>
            </a:fld>
            <a:endParaRPr lang="en-US"/>
          </a:p>
        </p:txBody>
      </p:sp>
    </p:spTree>
    <p:extLst>
      <p:ext uri="{BB962C8B-B14F-4D97-AF65-F5344CB8AC3E}">
        <p14:creationId xmlns:p14="http://schemas.microsoft.com/office/powerpoint/2010/main" val="382489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61064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85245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11184568" y="5877283"/>
            <a:ext cx="527381"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394128" y="169774"/>
            <a:ext cx="10397655" cy="1015663"/>
          </a:xfrm>
          <a:prstGeom prst="rect">
            <a:avLst/>
          </a:prstGeom>
        </p:spPr>
        <p:txBody>
          <a:bodyPr wrap="square">
            <a:spAutoFit/>
          </a:bodyPr>
          <a:lstStyle/>
          <a:p>
            <a:pPr algn="ctr"/>
            <a:r>
              <a:rPr lang="en-US" sz="3000" b="1" dirty="0">
                <a:solidFill>
                  <a:srgbClr val="FF0000"/>
                </a:solidFill>
                <a:latin typeface="Arial" panose="020B0604020202020204" pitchFamily="34" charset="0"/>
                <a:cs typeface="Arial" panose="020B0604020202020204" pitchFamily="34" charset="0"/>
              </a:rPr>
              <a:t>BÁO CÁO BIỆN PHÁP GÓP PHẦN NÂNG CAO CHẤT LƯỢNG CÔNG TÁC GIẢNG DẠY</a:t>
            </a:r>
            <a:endParaRPr lang="en-GB" sz="3000" b="1" dirty="0">
              <a:ln w="22225">
                <a:solidFill>
                  <a:srgbClr val="FF0066"/>
                </a:solidFill>
                <a:prstDash val="solid"/>
              </a:ln>
              <a:solidFill>
                <a:srgbClr val="FF0000"/>
              </a:solidFill>
              <a:effectLst>
                <a:outerShdw blurRad="60007" dist="200025" dir="15000000" sy="30000" kx="-1800000" algn="bl" rotWithShape="0">
                  <a:prstClr val="black">
                    <a:alpha val="32000"/>
                  </a:prst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747424" y="1629001"/>
            <a:ext cx="10524611" cy="1384995"/>
          </a:xfrm>
          <a:prstGeom prst="rect">
            <a:avLst/>
          </a:prstGeom>
        </p:spPr>
        <p:txBody>
          <a:bodyPr wrap="square">
            <a:spAutoFit/>
          </a:bodyPr>
          <a:lstStyle/>
          <a:p>
            <a:pPr algn="ctr"/>
            <a:r>
              <a:rPr lang="en-US" sz="2800" b="1" dirty="0">
                <a:solidFill>
                  <a:prstClr val="black"/>
                </a:solidFill>
                <a:latin typeface="Arial" panose="020B0604020202020204" pitchFamily="34" charset="0"/>
                <a:cs typeface="Arial" panose="020B0604020202020204" pitchFamily="34" charset="0"/>
              </a:rPr>
              <a:t>GIÚP HỌC SINH LỚP 4 TRƯỜNG TIỂU HỌC GIỒNG GĂNG </a:t>
            </a:r>
            <a:br>
              <a:rPr lang="en-US" sz="28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HỨNG THÚ TẬP LUYỆN BÀI THỂ DỤC PHÁT TRIỂN CHUNG </a:t>
            </a:r>
            <a:r>
              <a:rPr lang="en-US" sz="2800" b="1" dirty="0" smtClean="0">
                <a:solidFill>
                  <a:prstClr val="black"/>
                </a:solidFill>
                <a:latin typeface="Arial" panose="020B0604020202020204" pitchFamily="34" charset="0"/>
                <a:cs typeface="Arial" panose="020B0604020202020204" pitchFamily="34" charset="0"/>
              </a:rPr>
              <a:t>BẰNG </a:t>
            </a:r>
            <a:r>
              <a:rPr lang="en-US" sz="2800" b="1" dirty="0">
                <a:solidFill>
                  <a:prstClr val="black"/>
                </a:solidFill>
                <a:latin typeface="Arial" panose="020B0604020202020204" pitchFamily="34" charset="0"/>
                <a:cs typeface="Arial" panose="020B0604020202020204" pitchFamily="34" charset="0"/>
              </a:rPr>
              <a:t>HÌNH THỨC THAY NHỊP ĐẾM BẰNG ÂM NHẠC</a:t>
            </a:r>
            <a:endParaRPr lang="en-US" dirty="0">
              <a:solidFill>
                <a:prstClr val="black"/>
              </a:solidFill>
            </a:endParaRPr>
          </a:p>
        </p:txBody>
      </p:sp>
      <p:sp>
        <p:nvSpPr>
          <p:cNvPr id="6" name="Rectangle 5"/>
          <p:cNvSpPr/>
          <p:nvPr/>
        </p:nvSpPr>
        <p:spPr>
          <a:xfrm>
            <a:off x="2520443" y="3604712"/>
            <a:ext cx="6085192"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GIÁO VIÊN</a:t>
            </a:r>
            <a:r>
              <a:rPr lang="vi-VN" sz="2800" b="1" dirty="0" smtClean="0">
                <a:solidFill>
                  <a:srgbClr val="FF0000"/>
                </a:solidFill>
                <a:latin typeface="Times New Roman" pitchFamily="18" charset="0"/>
                <a:cs typeface="Times New Roman" pitchFamily="18" charset="0"/>
              </a:rPr>
              <a:t>:</a:t>
            </a:r>
            <a:r>
              <a:rPr lang="en-GB" sz="2800" b="1" dirty="0" smtClean="0">
                <a:solidFill>
                  <a:srgbClr val="FF0000"/>
                </a:solidFill>
                <a:latin typeface="Times New Roman" pitchFamily="18" charset="0"/>
                <a:cs typeface="Times New Roman" pitchFamily="18" charset="0"/>
              </a:rPr>
              <a:t> PHẠM THANH HÙNG </a:t>
            </a:r>
            <a:endParaRPr lang="en-US" dirty="0">
              <a:solidFill>
                <a:prstClr val="black"/>
              </a:solidFill>
            </a:endParaRPr>
          </a:p>
        </p:txBody>
      </p:sp>
      <p:sp>
        <p:nvSpPr>
          <p:cNvPr id="7" name="TextBox 6"/>
          <p:cNvSpPr txBox="1"/>
          <p:nvPr/>
        </p:nvSpPr>
        <p:spPr>
          <a:xfrm>
            <a:off x="2573227" y="4983581"/>
            <a:ext cx="7134496" cy="461665"/>
          </a:xfrm>
          <a:prstGeom prst="rect">
            <a:avLst/>
          </a:prstGeom>
          <a:noFill/>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400" b="1" i="1" dirty="0">
                <a:solidFill>
                  <a:srgbClr val="003300"/>
                </a:solidFill>
                <a:latin typeface="Times New Roman" pitchFamily="18" charset="0"/>
                <a:cs typeface="Times New Roman" pitchFamily="18" charset="0"/>
              </a:rPr>
              <a:t>ĐƠN VỊ: TRƯỜNG TIỂU HỌC </a:t>
            </a:r>
            <a:r>
              <a:rPr lang="en-US" sz="2400" b="1" i="1" dirty="0">
                <a:solidFill>
                  <a:srgbClr val="003300"/>
                </a:solidFill>
                <a:latin typeface="Times New Roman" pitchFamily="18" charset="0"/>
                <a:cs typeface="Times New Roman" pitchFamily="18" charset="0"/>
              </a:rPr>
              <a:t>GIỒNG GĂNG </a:t>
            </a:r>
            <a:endParaRPr lang="vi-VN" sz="2400" b="1" i="1" dirty="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4223975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II. </a:t>
            </a:r>
            <a:r>
              <a:rPr lang="en-GB" b="1" dirty="0" smtClean="0">
                <a:solidFill>
                  <a:srgbClr val="0070C0"/>
                </a:solidFill>
                <a:latin typeface="Arial" panose="020B0604020202020204" pitchFamily="34" charset="0"/>
                <a:cs typeface="Arial" panose="020B0604020202020204" pitchFamily="34" charset="0"/>
              </a:rPr>
              <a:t>Biện </a:t>
            </a:r>
            <a:r>
              <a:rPr lang="en-GB" b="1" dirty="0">
                <a:solidFill>
                  <a:srgbClr val="0070C0"/>
                </a:solidFill>
                <a:latin typeface="Arial" panose="020B0604020202020204" pitchFamily="34" charset="0"/>
                <a:cs typeface="Arial" panose="020B0604020202020204" pitchFamily="34" charset="0"/>
              </a:rPr>
              <a:t>pháp đã thực hiện </a:t>
            </a:r>
            <a:endParaRPr lang="en-US" dirty="0" smtClean="0">
              <a:solidFill>
                <a:srgbClr val="0070C0"/>
              </a:solidFill>
              <a:latin typeface="Arial" panose="020B0604020202020204" pitchFamily="34" charset="0"/>
              <a:cs typeface="Arial" panose="020B0604020202020204" pitchFamily="34" charset="0"/>
            </a:endParaRPr>
          </a:p>
          <a:p>
            <a:pPr marL="0" indent="0">
              <a:buNone/>
            </a:pPr>
            <a:r>
              <a:rPr lang="vi-VN" b="1" dirty="0">
                <a:solidFill>
                  <a:srgbClr val="0070C0"/>
                </a:solidFill>
                <a:latin typeface="Arial" panose="020B0604020202020204" pitchFamily="34" charset="0"/>
                <a:cs typeface="Arial" panose="020B0604020202020204" pitchFamily="34" charset="0"/>
              </a:rPr>
              <a:t>3. Trang bị dụng cụ, đồ dùng dạy học</a:t>
            </a:r>
            <a:endParaRPr lang="en-US" dirty="0">
              <a:solidFill>
                <a:srgbClr val="0070C0"/>
              </a:solidFill>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Giáo </a:t>
            </a:r>
            <a:r>
              <a:rPr lang="vi-VN" dirty="0">
                <a:latin typeface="Arial" panose="020B0604020202020204" pitchFamily="34" charset="0"/>
                <a:cs typeface="Arial" panose="020B0604020202020204" pitchFamily="34" charset="0"/>
              </a:rPr>
              <a:t>viên phối hợp với nhà trường trang bị dụng cụ và đồ dùng dạy học như: loa, thẻ nhớ hoặc 1 máy hát nhạc mini</a:t>
            </a:r>
            <a:r>
              <a:rPr lang="vi-VN"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30637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
        <p:nvSpPr>
          <p:cNvPr id="6" name="Title 1"/>
          <p:cNvSpPr txBox="1">
            <a:spLocks/>
          </p:cNvSpPr>
          <p:nvPr/>
        </p:nvSpPr>
        <p:spPr>
          <a:xfrm>
            <a:off x="2809188" y="6315959"/>
            <a:ext cx="6570482" cy="584462"/>
          </a:xfrm>
          <a:prstGeom prst="rect">
            <a:avLst/>
          </a:prstGeom>
          <a:ln w="19050">
            <a:solidFill>
              <a:srgbClr val="FF000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smtClean="0">
                <a:latin typeface="Arial" panose="020B0604020202020204" pitchFamily="34" charset="0"/>
                <a:cs typeface="Arial" panose="020B0604020202020204" pitchFamily="34" charset="0"/>
              </a:rPr>
              <a:t>Ảnh 1: Dụng cụ hỗ trợ dạy học: loa, máy hát nhạc mini</a:t>
            </a:r>
            <a:endParaRPr lang="en-US"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695" y="1427977"/>
            <a:ext cx="6657975"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642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II. </a:t>
            </a:r>
            <a:r>
              <a:rPr lang="en-GB" b="1" dirty="0" smtClean="0">
                <a:solidFill>
                  <a:srgbClr val="0070C0"/>
                </a:solidFill>
                <a:latin typeface="Arial" panose="020B0604020202020204" pitchFamily="34" charset="0"/>
                <a:cs typeface="Arial" panose="020B0604020202020204" pitchFamily="34" charset="0"/>
              </a:rPr>
              <a:t>Biện </a:t>
            </a:r>
            <a:r>
              <a:rPr lang="en-GB" b="1" dirty="0">
                <a:solidFill>
                  <a:srgbClr val="0070C0"/>
                </a:solidFill>
                <a:latin typeface="Arial" panose="020B0604020202020204" pitchFamily="34" charset="0"/>
                <a:cs typeface="Arial" panose="020B0604020202020204" pitchFamily="34" charset="0"/>
              </a:rPr>
              <a:t>pháp đã thực hiện </a:t>
            </a:r>
            <a:endParaRPr lang="en-US" dirty="0" smtClean="0">
              <a:solidFill>
                <a:srgbClr val="0070C0"/>
              </a:solidFill>
              <a:latin typeface="Arial" panose="020B0604020202020204" pitchFamily="34" charset="0"/>
              <a:cs typeface="Arial" panose="020B0604020202020204" pitchFamily="34" charset="0"/>
            </a:endParaRPr>
          </a:p>
          <a:p>
            <a:pPr marL="0" indent="0" algn="just">
              <a:buNone/>
            </a:pPr>
            <a:r>
              <a:rPr lang="vi-VN" b="1" dirty="0">
                <a:solidFill>
                  <a:srgbClr val="0070C0"/>
                </a:solidFill>
                <a:latin typeface="Arial" panose="020B0604020202020204" pitchFamily="34" charset="0"/>
                <a:cs typeface="Arial" panose="020B0604020202020204" pitchFamily="34" charset="0"/>
              </a:rPr>
              <a:t>4. Tổ chức tập luyện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Giáo viên thực hiện việc giảng dạy chủ đề bài thể dục phát triển chung lớp 4 theo phân phối chương trình và lịch báo giảng đã xây dựng.</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Khi dạy mỗi động tác giáo viên sẽ làm mẫu, hướng dẫn học sinh thuộc và thực hiện động tác theo nhịp đếm trước, sau đó giáo viên sẽ thực hiện mẫu động tác trên nền nhạc bài hát để cho học quan sát, nghe và cảm nhận. </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Tiếp theo giáo viên sẽ </a:t>
            </a:r>
            <a:r>
              <a:rPr lang="en-US" dirty="0" smtClean="0">
                <a:latin typeface="Arial" panose="020B0604020202020204" pitchFamily="34" charset="0"/>
                <a:cs typeface="Arial" panose="020B0604020202020204" pitchFamily="34" charset="0"/>
              </a:rPr>
              <a:t>tiến hành phân nhịp và </a:t>
            </a:r>
            <a:r>
              <a:rPr lang="vi-VN" dirty="0" smtClean="0">
                <a:latin typeface="Arial" panose="020B0604020202020204" pitchFamily="34" charset="0"/>
                <a:cs typeface="Arial" panose="020B0604020202020204" pitchFamily="34" charset="0"/>
              </a:rPr>
              <a:t>hướng </a:t>
            </a:r>
            <a:r>
              <a:rPr lang="vi-VN" dirty="0">
                <a:latin typeface="Arial" panose="020B0604020202020204" pitchFamily="34" charset="0"/>
                <a:cs typeface="Arial" panose="020B0604020202020204" pitchFamily="34" charset="0"/>
              </a:rPr>
              <a:t>dẫn học sinh thực hiện </a:t>
            </a:r>
            <a:r>
              <a:rPr lang="en-US" dirty="0" smtClean="0">
                <a:latin typeface="Arial" panose="020B0604020202020204" pitchFamily="34" charset="0"/>
                <a:cs typeface="Arial" panose="020B0604020202020204" pitchFamily="34" charset="0"/>
              </a:rPr>
              <a:t>chậm </a:t>
            </a:r>
            <a:r>
              <a:rPr lang="vi-VN" dirty="0" smtClean="0">
                <a:latin typeface="Arial" panose="020B0604020202020204" pitchFamily="34" charset="0"/>
                <a:cs typeface="Arial" panose="020B0604020202020204" pitchFamily="34" charset="0"/>
              </a:rPr>
              <a:t>từng </a:t>
            </a:r>
            <a:r>
              <a:rPr lang="vi-VN" dirty="0">
                <a:latin typeface="Arial" panose="020B0604020202020204" pitchFamily="34" charset="0"/>
                <a:cs typeface="Arial" panose="020B0604020202020204" pitchFamily="34" charset="0"/>
              </a:rPr>
              <a:t>nhịp của động tác tương ứng với nhịp điệu của từng câu hát trong bài nhạc.</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2520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sz="2600" b="1" dirty="0" smtClean="0">
                <a:solidFill>
                  <a:srgbClr val="0070C0"/>
                </a:solidFill>
                <a:latin typeface="Arial" panose="020B0604020202020204" pitchFamily="34" charset="0"/>
                <a:cs typeface="Arial" panose="020B0604020202020204" pitchFamily="34" charset="0"/>
              </a:rPr>
              <a:t>II. </a:t>
            </a:r>
            <a:r>
              <a:rPr lang="en-GB" sz="2600" b="1" dirty="0" smtClean="0">
                <a:solidFill>
                  <a:srgbClr val="0070C0"/>
                </a:solidFill>
                <a:latin typeface="Arial" panose="020B0604020202020204" pitchFamily="34" charset="0"/>
                <a:cs typeface="Arial" panose="020B0604020202020204" pitchFamily="34" charset="0"/>
              </a:rPr>
              <a:t>Biện </a:t>
            </a:r>
            <a:r>
              <a:rPr lang="en-GB" sz="2600" b="1" dirty="0">
                <a:solidFill>
                  <a:srgbClr val="0070C0"/>
                </a:solidFill>
                <a:latin typeface="Arial" panose="020B0604020202020204" pitchFamily="34" charset="0"/>
                <a:cs typeface="Arial" panose="020B0604020202020204" pitchFamily="34" charset="0"/>
              </a:rPr>
              <a:t>pháp đã thực hiện </a:t>
            </a:r>
            <a:endParaRPr lang="en-US" sz="2600" dirty="0" smtClean="0">
              <a:solidFill>
                <a:srgbClr val="0070C0"/>
              </a:solidFill>
              <a:latin typeface="Arial" panose="020B0604020202020204" pitchFamily="34" charset="0"/>
              <a:cs typeface="Arial" panose="020B0604020202020204" pitchFamily="34" charset="0"/>
            </a:endParaRPr>
          </a:p>
          <a:p>
            <a:pPr marL="0" indent="0" algn="just">
              <a:buNone/>
            </a:pPr>
            <a:r>
              <a:rPr lang="vi-VN" sz="2600" b="1" dirty="0">
                <a:solidFill>
                  <a:srgbClr val="0070C0"/>
                </a:solidFill>
                <a:latin typeface="Arial" panose="020B0604020202020204" pitchFamily="34" charset="0"/>
                <a:cs typeface="Arial" panose="020B0604020202020204" pitchFamily="34" charset="0"/>
              </a:rPr>
              <a:t>4. Tổ chức tập </a:t>
            </a:r>
            <a:r>
              <a:rPr lang="vi-VN" sz="2600" b="1" dirty="0" smtClean="0">
                <a:solidFill>
                  <a:srgbClr val="0070C0"/>
                </a:solidFill>
                <a:latin typeface="Arial" panose="020B0604020202020204" pitchFamily="34" charset="0"/>
                <a:cs typeface="Arial" panose="020B0604020202020204" pitchFamily="34" charset="0"/>
              </a:rPr>
              <a:t>luyện</a:t>
            </a:r>
            <a:endParaRPr lang="en-US" sz="2600" dirty="0">
              <a:solidFill>
                <a:srgbClr val="0070C0"/>
              </a:solidFill>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Ví dụ: Động tác vươn thở được thực hiện 2 lần, 8 nhịp trên nền nhạc bài hát “ Con cào cào” sẽ phân nhịp như sau</a:t>
            </a:r>
            <a:r>
              <a:rPr lang="en-US" sz="2600" dirty="0" smtClean="0">
                <a:latin typeface="Arial" panose="020B0604020202020204" pitchFamily="34" charset="0"/>
                <a:cs typeface="Arial" panose="020B0604020202020204" pitchFamily="34" charset="0"/>
              </a:rPr>
              <a:t>:</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0" indent="0" algn="just">
              <a:buNone/>
            </a:pPr>
            <a:endParaRPr lang="en-US" sz="2600" dirty="0">
              <a:latin typeface="Arial" panose="020B0604020202020204" pitchFamily="34" charset="0"/>
              <a:cs typeface="Arial" panose="020B0604020202020204" pitchFamily="34" charset="0"/>
            </a:endParaRPr>
          </a:p>
          <a:p>
            <a:pPr marL="0" indent="0" algn="just">
              <a:buNone/>
            </a:pPr>
            <a:endParaRPr lang="en-US" sz="2600" dirty="0">
              <a:latin typeface="Arial" panose="020B0604020202020204" pitchFamily="34" charset="0"/>
              <a:cs typeface="Arial" panose="020B0604020202020204" pitchFamily="34" charset="0"/>
            </a:endParaRPr>
          </a:p>
          <a:p>
            <a:pPr marL="0" indent="0" algn="just">
              <a:buNone/>
            </a:pPr>
            <a:endParaRPr lang="en-US" sz="2600" dirty="0">
              <a:solidFill>
                <a:srgbClr val="0070C0"/>
              </a:solidFill>
              <a:latin typeface="Arial" panose="020B0604020202020204" pitchFamily="34" charset="0"/>
              <a:cs typeface="Arial" panose="020B0604020202020204" pitchFamily="34" charset="0"/>
            </a:endParaRPr>
          </a:p>
          <a:p>
            <a:pPr marL="0" indent="0" algn="just">
              <a:buNone/>
            </a:pPr>
            <a:r>
              <a:rPr lang="en-US" sz="2600" dirty="0" smtClean="0">
                <a:latin typeface="Arial" panose="020B0604020202020204" pitchFamily="34" charset="0"/>
                <a:cs typeface="Arial" panose="020B0604020202020204" pitchFamily="34" charset="0"/>
              </a:rPr>
              <a:t>	</a:t>
            </a:r>
            <a:endParaRPr lang="en-US" sz="2600"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89840595"/>
              </p:ext>
            </p:extLst>
          </p:nvPr>
        </p:nvGraphicFramePr>
        <p:xfrm>
          <a:off x="263951" y="3467099"/>
          <a:ext cx="11547048" cy="1914524"/>
        </p:xfrm>
        <a:graphic>
          <a:graphicData uri="http://schemas.openxmlformats.org/drawingml/2006/table">
            <a:tbl>
              <a:tblPr firstRow="1" firstCol="1" bandRow="1"/>
              <a:tblGrid>
                <a:gridCol w="2886123">
                  <a:extLst>
                    <a:ext uri="{9D8B030D-6E8A-4147-A177-3AD203B41FA5}">
                      <a16:colId xmlns:a16="http://schemas.microsoft.com/office/drawing/2014/main" xmlns="" val="600185187"/>
                    </a:ext>
                  </a:extLst>
                </a:gridCol>
                <a:gridCol w="2886123">
                  <a:extLst>
                    <a:ext uri="{9D8B030D-6E8A-4147-A177-3AD203B41FA5}">
                      <a16:colId xmlns:a16="http://schemas.microsoft.com/office/drawing/2014/main" xmlns="" val="992811233"/>
                    </a:ext>
                  </a:extLst>
                </a:gridCol>
                <a:gridCol w="2887401">
                  <a:extLst>
                    <a:ext uri="{9D8B030D-6E8A-4147-A177-3AD203B41FA5}">
                      <a16:colId xmlns:a16="http://schemas.microsoft.com/office/drawing/2014/main" xmlns="" val="1274708120"/>
                    </a:ext>
                  </a:extLst>
                </a:gridCol>
                <a:gridCol w="2887401">
                  <a:extLst>
                    <a:ext uri="{9D8B030D-6E8A-4147-A177-3AD203B41FA5}">
                      <a16:colId xmlns:a16="http://schemas.microsoft.com/office/drawing/2014/main" xmlns="" val="2083916866"/>
                    </a:ext>
                  </a:extLst>
                </a:gridCol>
              </a:tblGrid>
              <a:tr h="478631">
                <a:tc>
                  <a:txBody>
                    <a:bodyPr/>
                    <a:lstStyle/>
                    <a:p>
                      <a:pPr algn="just">
                        <a:spcBef>
                          <a:spcPts val="600"/>
                        </a:spcBef>
                        <a:spcAft>
                          <a:spcPts val="600"/>
                        </a:spcAft>
                      </a:pPr>
                      <a:r>
                        <a:rPr lang="en-US" sz="2400" dirty="0" smtClean="0">
                          <a:effectLst/>
                          <a:latin typeface="Arial" panose="020B0604020202020204" pitchFamily="34" charset="0"/>
                          <a:ea typeface="Times New Roman" panose="02020603050405020304" pitchFamily="18" charset="0"/>
                          <a:cs typeface="Arial" panose="020B0604020202020204" pitchFamily="34" charset="0"/>
                        </a:rPr>
                        <a:t>Con</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smtClean="0">
                          <a:effectLst/>
                          <a:latin typeface="Arial" panose="020B0604020202020204" pitchFamily="34" charset="0"/>
                          <a:ea typeface="Times New Roman" panose="02020603050405020304" pitchFamily="18" charset="0"/>
                          <a:cs typeface="Arial" panose="020B0604020202020204" pitchFamily="34" charset="0"/>
                        </a:rPr>
                        <a:t>cào cào</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có cái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cánh</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xanh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xanh</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3297576"/>
                  </a:ext>
                </a:extLst>
              </a:tr>
              <a:tr h="478631">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Nó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bay</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rất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nhanh</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từ lùm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cây</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sang bụi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cỏ</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6894114"/>
                  </a:ext>
                </a:extLst>
              </a:tr>
              <a:tr h="478631">
                <a:tc>
                  <a:txBody>
                    <a:bodyPr/>
                    <a:lstStyle/>
                    <a:p>
                      <a:pPr algn="just">
                        <a:spcBef>
                          <a:spcPts val="600"/>
                        </a:spcBef>
                        <a:spcAft>
                          <a:spcPts val="600"/>
                        </a:spcAft>
                      </a:pPr>
                      <a:r>
                        <a:rPr lang="en-US" sz="2400" dirty="0" smtClean="0">
                          <a:effectLst/>
                          <a:latin typeface="Arial" panose="020B0604020202020204" pitchFamily="34" charset="0"/>
                          <a:ea typeface="Times New Roman" panose="02020603050405020304" pitchFamily="18" charset="0"/>
                          <a:cs typeface="Arial" panose="020B0604020202020204" pitchFamily="34" charset="0"/>
                        </a:rPr>
                        <a:t>Con</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cào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cào</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rất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thích</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thể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thao</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a:effectLst/>
                          <a:latin typeface="Arial" panose="020B0604020202020204" pitchFamily="34" charset="0"/>
                          <a:ea typeface="Times New Roman" panose="02020603050405020304" pitchFamily="18" charset="0"/>
                          <a:cs typeface="Arial" panose="020B0604020202020204" pitchFamily="34" charset="0"/>
                        </a:rPr>
                        <a:t>nhịp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6276065"/>
                  </a:ext>
                </a:extLst>
              </a:tr>
              <a:tr h="478631">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Nên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mới</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bay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nhanh</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mới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nhảy</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60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rất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cao</a:t>
                      </a:r>
                      <a:r>
                        <a:rPr lang="en-US" sz="2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(nhịp </a:t>
                      </a:r>
                      <a:r>
                        <a:rPr lang="en-US" sz="2400"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8414608"/>
                  </a:ext>
                </a:extLst>
              </a:tr>
            </a:tbl>
          </a:graphicData>
        </a:graphic>
      </p:graphicFrame>
    </p:spTree>
    <p:extLst>
      <p:ext uri="{BB962C8B-B14F-4D97-AF65-F5344CB8AC3E}">
        <p14:creationId xmlns:p14="http://schemas.microsoft.com/office/powerpoint/2010/main" val="2887991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59" y="1366887"/>
            <a:ext cx="11840066" cy="5326144"/>
          </a:xfrm>
        </p:spPr>
        <p:txBody>
          <a:bodyPr>
            <a:noAutofit/>
          </a:bodyPr>
          <a:lstStyle/>
          <a:p>
            <a:pPr marL="0" indent="0" algn="just">
              <a:buNone/>
            </a:pPr>
            <a:r>
              <a:rPr lang="vi-VN" b="1" dirty="0">
                <a:solidFill>
                  <a:srgbClr val="0070C0"/>
                </a:solidFill>
                <a:cs typeface="Arial" panose="020B0604020202020204" pitchFamily="34" charset="0"/>
              </a:rPr>
              <a:t>4. Tổ chức tập luyện</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1970202" y="1807382"/>
            <a:ext cx="8408709" cy="4417351"/>
          </a:xfrm>
          <a:prstGeom prst="rect">
            <a:avLst/>
          </a:prstGeom>
        </p:spPr>
      </p:pic>
      <p:sp>
        <p:nvSpPr>
          <p:cNvPr id="7" name="Title 1"/>
          <p:cNvSpPr txBox="1">
            <a:spLocks/>
          </p:cNvSpPr>
          <p:nvPr/>
        </p:nvSpPr>
        <p:spPr>
          <a:xfrm>
            <a:off x="2799762" y="6297102"/>
            <a:ext cx="7024818" cy="510617"/>
          </a:xfrm>
          <a:prstGeom prst="rect">
            <a:avLst/>
          </a:prstGeom>
          <a:ln w="1905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smtClean="0">
                <a:latin typeface="Arial" panose="020B0604020202020204" pitchFamily="34" charset="0"/>
                <a:cs typeface="Arial" panose="020B0604020202020204" pitchFamily="34" charset="0"/>
              </a:rPr>
              <a:t>Ảnh 2: Học sinh lớp 4A2 tập động tác tay với nhạc</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4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59" y="1366887"/>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II. </a:t>
            </a:r>
            <a:r>
              <a:rPr lang="en-GB" b="1" dirty="0" smtClean="0">
                <a:solidFill>
                  <a:srgbClr val="0070C0"/>
                </a:solidFill>
                <a:latin typeface="Arial" panose="020B0604020202020204" pitchFamily="34" charset="0"/>
                <a:cs typeface="Arial" panose="020B0604020202020204" pitchFamily="34" charset="0"/>
              </a:rPr>
              <a:t>Biện </a:t>
            </a:r>
            <a:r>
              <a:rPr lang="en-GB" b="1" dirty="0">
                <a:solidFill>
                  <a:srgbClr val="0070C0"/>
                </a:solidFill>
                <a:latin typeface="Arial" panose="020B0604020202020204" pitchFamily="34" charset="0"/>
                <a:cs typeface="Arial" panose="020B0604020202020204" pitchFamily="34" charset="0"/>
              </a:rPr>
              <a:t>pháp đã thực hiện </a:t>
            </a:r>
            <a:endParaRPr lang="en-US" dirty="0" smtClean="0">
              <a:solidFill>
                <a:srgbClr val="0070C0"/>
              </a:solidFill>
              <a:latin typeface="Arial" panose="020B0604020202020204" pitchFamily="34" charset="0"/>
              <a:cs typeface="Arial" panose="020B0604020202020204" pitchFamily="34" charset="0"/>
            </a:endParaRPr>
          </a:p>
          <a:p>
            <a:pPr marL="0" indent="0" algn="just">
              <a:buNone/>
            </a:pPr>
            <a:r>
              <a:rPr lang="vi-VN" b="1" dirty="0">
                <a:solidFill>
                  <a:srgbClr val="0070C0"/>
                </a:solidFill>
                <a:latin typeface="Arial" panose="020B0604020202020204" pitchFamily="34" charset="0"/>
                <a:cs typeface="Arial" panose="020B0604020202020204" pitchFamily="34" charset="0"/>
              </a:rPr>
              <a:t>4. Tổ chức tập luyện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Những tiết học tiếp theo giáo viên tổ chức cho học sinh ôn tập lại động tác đã học trên nền nhạc với hình thức thi đua giữa các tổ một vài lần trước khi học động tác mới có thể kết hợp với hoa cầm tay. </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Thường xuyên tuyên dương khích lệ những học sinh thực hiện tốt và động viên, giúp đỡ những em học sinh khó khăn trong tập luyện.</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Tập luyện ở nhà: Do đa phần các em học sinh hiện nay đều có điện thoại thông minh hoặc máy tính do phụ huynh trang bị ở nhà nên giáo viên cũng có thể động viên nhắc nhở và hướng dẫn các em học sinh cách mở bài nhạc và tập luyện ở nhà trong thời gian thích hợp.</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4968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59" y="1366887"/>
            <a:ext cx="11840066" cy="5326144"/>
          </a:xfrm>
        </p:spPr>
        <p:txBody>
          <a:bodyPr>
            <a:noAutofit/>
          </a:bodyPr>
          <a:lstStyle/>
          <a:p>
            <a:pPr marL="0" indent="0" algn="just">
              <a:buNone/>
            </a:pPr>
            <a:r>
              <a:rPr lang="en-GB" b="1" dirty="0" smtClean="0">
                <a:solidFill>
                  <a:srgbClr val="0070C0"/>
                </a:solidFill>
                <a:latin typeface="Arial" panose="020B0604020202020204" pitchFamily="34" charset="0"/>
                <a:cs typeface="Arial" panose="020B0604020202020204" pitchFamily="34" charset="0"/>
              </a:rPr>
              <a:t>III</a:t>
            </a:r>
            <a:r>
              <a:rPr lang="en-GB" b="1" dirty="0">
                <a:solidFill>
                  <a:srgbClr val="0070C0"/>
                </a:solidFill>
                <a:latin typeface="Arial" panose="020B0604020202020204" pitchFamily="34" charset="0"/>
                <a:cs typeface="Arial" panose="020B0604020202020204" pitchFamily="34" charset="0"/>
              </a:rPr>
              <a:t>. Hiệu quả và khả năng áp dụng</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GB" b="1" dirty="0">
                <a:solidFill>
                  <a:srgbClr val="0070C0"/>
                </a:solidFill>
                <a:latin typeface="Arial" panose="020B0604020202020204" pitchFamily="34" charset="0"/>
                <a:cs typeface="Arial" panose="020B0604020202020204" pitchFamily="34" charset="0"/>
              </a:rPr>
              <a:t>1. Hiệu quả</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Học sinh rất hứng thú mỗi khi tập các động tác của bài thể dục phát triển chung trên nền nhạc.</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Thái độ tập luyện tích cực hơn, tập trung hơn trong quá trình tập luyện.</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Các em thích tham gia thi đua trình diễn các động tác theo nhạc.</a:t>
            </a:r>
            <a:endParaRPr lang="en-US" dirty="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Tiết học trở nên sinh động hơn và các em thuộc nhuần nhuyễn bài thể dục hơn do tập luyện thường xuyên trên lớp và ở nhà.</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29072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59" y="1366887"/>
            <a:ext cx="11840066" cy="5326144"/>
          </a:xfrm>
        </p:spPr>
        <p:txBody>
          <a:bodyPr>
            <a:noAutofit/>
          </a:bodyPr>
          <a:lstStyle/>
          <a:p>
            <a:pPr marL="0" indent="0" algn="just">
              <a:buNone/>
            </a:pPr>
            <a:r>
              <a:rPr lang="en-GB" b="1" dirty="0" smtClean="0">
                <a:solidFill>
                  <a:schemeClr val="accent5"/>
                </a:solidFill>
                <a:latin typeface="Arial" panose="020B0604020202020204" pitchFamily="34" charset="0"/>
                <a:cs typeface="Arial" panose="020B0604020202020204" pitchFamily="34" charset="0"/>
              </a:rPr>
              <a:t>III</a:t>
            </a:r>
            <a:r>
              <a:rPr lang="en-GB" b="1" dirty="0">
                <a:solidFill>
                  <a:schemeClr val="accent5"/>
                </a:solidFill>
                <a:latin typeface="Arial" panose="020B0604020202020204" pitchFamily="34" charset="0"/>
                <a:cs typeface="Arial" panose="020B0604020202020204" pitchFamily="34" charset="0"/>
              </a:rPr>
              <a:t>. Hiệu quả và khả năng áp dụng</a:t>
            </a:r>
            <a:endParaRPr lang="en-US" dirty="0">
              <a:solidFill>
                <a:schemeClr val="accent5"/>
              </a:solidFill>
              <a:latin typeface="Arial" panose="020B0604020202020204" pitchFamily="34" charset="0"/>
              <a:cs typeface="Arial" panose="020B0604020202020204" pitchFamily="34" charset="0"/>
            </a:endParaRPr>
          </a:p>
          <a:p>
            <a:pPr marL="0" indent="0" algn="just">
              <a:buNone/>
            </a:pPr>
            <a:r>
              <a:rPr lang="en-GB" b="1" dirty="0" smtClean="0">
                <a:solidFill>
                  <a:schemeClr val="accent5"/>
                </a:solidFill>
                <a:latin typeface="Arial" panose="020B0604020202020204" pitchFamily="34" charset="0"/>
                <a:cs typeface="Arial" panose="020B0604020202020204" pitchFamily="34" charset="0"/>
              </a:rPr>
              <a:t>1. Hiệu quả</a:t>
            </a:r>
          </a:p>
          <a:p>
            <a:pPr marL="0" indent="0" algn="just">
              <a:buNone/>
            </a:pPr>
            <a:r>
              <a:rPr lang="vi-VN" dirty="0"/>
              <a:t>Những hiệu quả trên được thể hiện cụ thể:</a:t>
            </a:r>
            <a:endParaRPr lang="en-US" dirty="0"/>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pic>
        <p:nvPicPr>
          <p:cNvPr id="6" name="Picture 5"/>
          <p:cNvPicPr>
            <a:picLocks noChangeAspect="1"/>
          </p:cNvPicPr>
          <p:nvPr/>
        </p:nvPicPr>
        <p:blipFill>
          <a:blip r:embed="rId2"/>
          <a:stretch>
            <a:fillRect/>
          </a:stretch>
        </p:blipFill>
        <p:spPr>
          <a:xfrm>
            <a:off x="263951" y="2698714"/>
            <a:ext cx="11652745" cy="3039945"/>
          </a:xfrm>
          <a:prstGeom prst="rect">
            <a:avLst/>
          </a:prstGeom>
        </p:spPr>
      </p:pic>
    </p:spTree>
    <p:extLst>
      <p:ext uri="{BB962C8B-B14F-4D97-AF65-F5344CB8AC3E}">
        <p14:creationId xmlns:p14="http://schemas.microsoft.com/office/powerpoint/2010/main" val="3069156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0" y="1611984"/>
            <a:ext cx="11840066" cy="5326144"/>
          </a:xfrm>
        </p:spPr>
        <p:txBody>
          <a:bodyPr>
            <a:noAutofit/>
          </a:bodyPr>
          <a:lstStyle/>
          <a:p>
            <a:pPr marL="0" indent="0" algn="just">
              <a:buNone/>
            </a:pPr>
            <a:r>
              <a:rPr lang="en-GB" b="1" dirty="0" smtClean="0">
                <a:solidFill>
                  <a:srgbClr val="0070C0"/>
                </a:solidFill>
                <a:latin typeface="Arial" panose="020B0604020202020204" pitchFamily="34" charset="0"/>
                <a:cs typeface="Arial" panose="020B0604020202020204" pitchFamily="34" charset="0"/>
              </a:rPr>
              <a:t>III</a:t>
            </a:r>
            <a:r>
              <a:rPr lang="en-GB" b="1" dirty="0">
                <a:solidFill>
                  <a:srgbClr val="0070C0"/>
                </a:solidFill>
                <a:latin typeface="Arial" panose="020B0604020202020204" pitchFamily="34" charset="0"/>
                <a:cs typeface="Arial" panose="020B0604020202020204" pitchFamily="34" charset="0"/>
              </a:rPr>
              <a:t>. Hiệu quả và khả năng áp dụng</a:t>
            </a:r>
            <a:endParaRPr lang="en-US" dirty="0">
              <a:solidFill>
                <a:srgbClr val="0070C0"/>
              </a:solidFill>
              <a:latin typeface="Arial" panose="020B0604020202020204" pitchFamily="34" charset="0"/>
              <a:cs typeface="Arial" panose="020B0604020202020204" pitchFamily="34" charset="0"/>
            </a:endParaRPr>
          </a:p>
          <a:p>
            <a:pPr marL="0" indent="0">
              <a:buNone/>
            </a:pPr>
            <a:r>
              <a:rPr lang="en-GB" b="1" dirty="0" smtClean="0">
                <a:solidFill>
                  <a:srgbClr val="0070C0"/>
                </a:solidFill>
                <a:latin typeface="Arial" panose="020B0604020202020204" pitchFamily="34" charset="0"/>
                <a:cs typeface="Arial" panose="020B0604020202020204" pitchFamily="34" charset="0"/>
              </a:rPr>
              <a:t>2</a:t>
            </a:r>
            <a:r>
              <a:rPr lang="en-GB" b="1" dirty="0">
                <a:solidFill>
                  <a:srgbClr val="0070C0"/>
                </a:solidFill>
                <a:latin typeface="Arial" panose="020B0604020202020204" pitchFamily="34" charset="0"/>
                <a:cs typeface="Arial" panose="020B0604020202020204" pitchFamily="34" charset="0"/>
              </a:rPr>
              <a:t>. Khả năng áp dụng</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GB" b="1"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Giải </a:t>
            </a:r>
            <a:r>
              <a:rPr lang="vi-VN" dirty="0">
                <a:latin typeface="Arial" panose="020B0604020202020204" pitchFamily="34" charset="0"/>
                <a:cs typeface="Arial" panose="020B0604020202020204" pitchFamily="34" charset="0"/>
              </a:rPr>
              <a:t>pháp này </a:t>
            </a:r>
            <a:r>
              <a:rPr lang="en-US" dirty="0" smtClean="0">
                <a:latin typeface="Arial" panose="020B0604020202020204" pitchFamily="34" charset="0"/>
                <a:cs typeface="Arial" panose="020B0604020202020204" pitchFamily="34" charset="0"/>
              </a:rPr>
              <a:t>đã và đang </a:t>
            </a:r>
            <a:r>
              <a:rPr lang="vi-VN" dirty="0" smtClean="0">
                <a:latin typeface="Arial" panose="020B0604020202020204" pitchFamily="34" charset="0"/>
                <a:cs typeface="Arial" panose="020B0604020202020204" pitchFamily="34" charset="0"/>
              </a:rPr>
              <a:t>được </a:t>
            </a:r>
            <a:r>
              <a:rPr lang="vi-VN" dirty="0">
                <a:latin typeface="Arial" panose="020B0604020202020204" pitchFamily="34" charset="0"/>
                <a:cs typeface="Arial" panose="020B0604020202020204" pitchFamily="34" charset="0"/>
              </a:rPr>
              <a:t>áp dụng hiệu quả tại Trường Tiểu học Giồng Găng trong chủ đề bài thể dục phát triển chung lớp 4, bên cạnh đó bản thân cũng đã áp dụng thực hiện vào bài thể dục giữa giờ vào những giờ ra chơi giúp các em học sinh thư gi</a:t>
            </a:r>
            <a:r>
              <a:rPr lang="en-US" dirty="0">
                <a:latin typeface="Arial" panose="020B0604020202020204" pitchFamily="34" charset="0"/>
                <a:cs typeface="Arial" panose="020B0604020202020204" pitchFamily="34" charset="0"/>
              </a:rPr>
              <a:t>ãn</a:t>
            </a:r>
            <a:r>
              <a:rPr lang="vi-VN" dirty="0">
                <a:latin typeface="Arial" panose="020B0604020202020204" pitchFamily="34" charset="0"/>
                <a:cs typeface="Arial" panose="020B0604020202020204" pitchFamily="34" charset="0"/>
              </a:rPr>
              <a:t>, thoải mái sau những giờ học trên lớp. </a:t>
            </a:r>
            <a:endParaRPr lang="en-US"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4856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0" y="1404594"/>
            <a:ext cx="11840066" cy="5533534"/>
          </a:xfrm>
        </p:spPr>
        <p:txBody>
          <a:bodyPr>
            <a:noAutofit/>
          </a:bodyPr>
          <a:lstStyle/>
          <a:p>
            <a:pPr marL="0" indent="0">
              <a:buNone/>
            </a:pPr>
            <a:r>
              <a:rPr lang="en-GB" b="1" dirty="0" smtClean="0">
                <a:solidFill>
                  <a:srgbClr val="0070C0"/>
                </a:solidFill>
                <a:latin typeface="Arial" panose="020B0604020202020204" pitchFamily="34" charset="0"/>
                <a:cs typeface="Arial" panose="020B0604020202020204" pitchFamily="34" charset="0"/>
              </a:rPr>
              <a:t>2</a:t>
            </a:r>
            <a:r>
              <a:rPr lang="en-GB" b="1" dirty="0">
                <a:solidFill>
                  <a:srgbClr val="0070C0"/>
                </a:solidFill>
                <a:latin typeface="Arial" panose="020B0604020202020204" pitchFamily="34" charset="0"/>
                <a:cs typeface="Arial" panose="020B0604020202020204" pitchFamily="34" charset="0"/>
              </a:rPr>
              <a:t>. Khả năng áp dụng</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GB" b="1" dirty="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1310326" y="1894989"/>
            <a:ext cx="9502218" cy="4194726"/>
          </a:xfrm>
          <a:prstGeom prst="rect">
            <a:avLst/>
          </a:prstGeom>
        </p:spPr>
      </p:pic>
      <p:sp>
        <p:nvSpPr>
          <p:cNvPr id="6" name="Rectangle 5"/>
          <p:cNvSpPr/>
          <p:nvPr/>
        </p:nvSpPr>
        <p:spPr>
          <a:xfrm>
            <a:off x="801282" y="6211669"/>
            <a:ext cx="10275216" cy="461665"/>
          </a:xfrm>
          <a:prstGeom prst="rect">
            <a:avLst/>
          </a:prstGeom>
          <a:ln w="19050">
            <a:solidFill>
              <a:srgbClr val="FF0000"/>
            </a:solidFill>
          </a:ln>
        </p:spPr>
        <p:txBody>
          <a:bodyPr wrap="square">
            <a:spAutoFit/>
          </a:bodyPr>
          <a:lstStyle/>
          <a:p>
            <a:r>
              <a:rPr lang="vi-VN" sz="2400" dirty="0"/>
              <a:t>Ảnh </a:t>
            </a:r>
            <a:r>
              <a:rPr lang="en-US" sz="2400" dirty="0"/>
              <a:t>3</a:t>
            </a:r>
            <a:r>
              <a:rPr lang="vi-VN" sz="2400" dirty="0" smtClean="0"/>
              <a:t>: </a:t>
            </a:r>
            <a:r>
              <a:rPr lang="vi-VN" sz="2400" dirty="0"/>
              <a:t>Các em học sinh </a:t>
            </a:r>
            <a:r>
              <a:rPr lang="en-GB" sz="2400" smtClean="0"/>
              <a:t>T</a:t>
            </a:r>
            <a:r>
              <a:rPr lang="vi-VN" sz="2400" smtClean="0"/>
              <a:t>rường </a:t>
            </a:r>
            <a:r>
              <a:rPr lang="vi-VN" sz="2400" dirty="0"/>
              <a:t>TH Giồng Găng đang tập thể dục giữa giờ</a:t>
            </a:r>
            <a:endParaRPr lang="en-US" sz="2400" dirty="0"/>
          </a:p>
        </p:txBody>
      </p:sp>
    </p:spTree>
    <p:extLst>
      <p:ext uri="{BB962C8B-B14F-4D97-AF65-F5344CB8AC3E}">
        <p14:creationId xmlns:p14="http://schemas.microsoft.com/office/powerpoint/2010/main" val="79856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t="33000" b="-4000"/>
          </a:stretch>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49079182"/>
              </p:ext>
            </p:extLst>
          </p:nvPr>
        </p:nvGraphicFramePr>
        <p:xfrm>
          <a:off x="0" y="1"/>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0" y="1611984"/>
            <a:ext cx="11840066" cy="5326144"/>
          </a:xfrm>
        </p:spPr>
        <p:txBody>
          <a:bodyPr>
            <a:noAutofit/>
          </a:bodyPr>
          <a:lstStyle/>
          <a:p>
            <a:pPr marL="0" indent="0" algn="just">
              <a:buNone/>
            </a:pPr>
            <a:r>
              <a:rPr lang="en-GB" b="1" dirty="0" smtClean="0">
                <a:solidFill>
                  <a:srgbClr val="0070C0"/>
                </a:solidFill>
                <a:latin typeface="Arial" panose="020B0604020202020204" pitchFamily="34" charset="0"/>
                <a:cs typeface="Arial" panose="020B0604020202020204" pitchFamily="34" charset="0"/>
              </a:rPr>
              <a:t>III</a:t>
            </a:r>
            <a:r>
              <a:rPr lang="en-GB" b="1" dirty="0">
                <a:solidFill>
                  <a:srgbClr val="0070C0"/>
                </a:solidFill>
                <a:latin typeface="Arial" panose="020B0604020202020204" pitchFamily="34" charset="0"/>
                <a:cs typeface="Arial" panose="020B0604020202020204" pitchFamily="34" charset="0"/>
              </a:rPr>
              <a:t>. Hiệu quả và khả năng áp dụng</a:t>
            </a:r>
            <a:endParaRPr lang="en-US" dirty="0">
              <a:solidFill>
                <a:srgbClr val="0070C0"/>
              </a:solidFill>
              <a:latin typeface="Arial" panose="020B0604020202020204" pitchFamily="34" charset="0"/>
              <a:cs typeface="Arial" panose="020B0604020202020204" pitchFamily="34" charset="0"/>
            </a:endParaRPr>
          </a:p>
          <a:p>
            <a:pPr marL="0" indent="0">
              <a:buNone/>
            </a:pPr>
            <a:r>
              <a:rPr lang="en-GB" b="1" dirty="0" smtClean="0">
                <a:solidFill>
                  <a:srgbClr val="0070C0"/>
                </a:solidFill>
                <a:latin typeface="Arial" panose="020B0604020202020204" pitchFamily="34" charset="0"/>
                <a:cs typeface="Arial" panose="020B0604020202020204" pitchFamily="34" charset="0"/>
              </a:rPr>
              <a:t>2</a:t>
            </a:r>
            <a:r>
              <a:rPr lang="en-GB" b="1" dirty="0">
                <a:solidFill>
                  <a:srgbClr val="0070C0"/>
                </a:solidFill>
                <a:latin typeface="Arial" panose="020B0604020202020204" pitchFamily="34" charset="0"/>
                <a:cs typeface="Arial" panose="020B0604020202020204" pitchFamily="34" charset="0"/>
              </a:rPr>
              <a:t>. Khả năng áp dụng</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GB" b="1" dirty="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Ngoài </a:t>
            </a:r>
            <a:r>
              <a:rPr lang="vi-VN" dirty="0">
                <a:latin typeface="Arial" panose="020B0604020202020204" pitchFamily="34" charset="0"/>
                <a:cs typeface="Arial" panose="020B0604020202020204" pitchFamily="34" charset="0"/>
              </a:rPr>
              <a:t>ra giải pháp này cũng dễ thực hiện, kích thích sự hứng thú tập luyện cho các em học sinh nên cũng có thể áp dụng hiệu quả cho tất cả các trường tiểu học trong </a:t>
            </a:r>
            <a:r>
              <a:rPr lang="vi-VN" dirty="0" smtClean="0">
                <a:latin typeface="Arial" panose="020B0604020202020204" pitchFamily="34" charset="0"/>
                <a:cs typeface="Arial" panose="020B0604020202020204" pitchFamily="34" charset="0"/>
              </a:rPr>
              <a:t>toàn</a:t>
            </a:r>
            <a:r>
              <a:rPr lang="en-US" dirty="0" smtClean="0">
                <a:latin typeface="Arial" panose="020B0604020202020204" pitchFamily="34" charset="0"/>
                <a:cs typeface="Arial" panose="020B0604020202020204" pitchFamily="34" charset="0"/>
              </a:rPr>
              <a:t> huyện Tân Hồng cũng như trên địa bàn</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tỉnh Đồng Tháp.</a:t>
            </a: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5670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00"/>
          <p:cNvPicPr>
            <a:picLocks noChangeAspect="1"/>
          </p:cNvPicPr>
          <p:nvPr/>
        </p:nvPicPr>
        <p:blipFill>
          <a:blip r:embed="rId3"/>
          <a:stretch>
            <a:fillRect/>
          </a:stretch>
        </p:blipFill>
        <p:spPr>
          <a:xfrm>
            <a:off x="122547" y="228600"/>
            <a:ext cx="11962615" cy="6629400"/>
          </a:xfrm>
          <a:prstGeom prst="rect">
            <a:avLst/>
          </a:prstGeom>
          <a:noFill/>
          <a:ln w="9525">
            <a:noFill/>
          </a:ln>
        </p:spPr>
      </p:pic>
      <p:sp>
        <p:nvSpPr>
          <p:cNvPr id="25603" name="Text Box 3"/>
          <p:cNvSpPr txBox="1"/>
          <p:nvPr/>
        </p:nvSpPr>
        <p:spPr>
          <a:xfrm>
            <a:off x="386499" y="1267120"/>
            <a:ext cx="11299596" cy="4247317"/>
          </a:xfrm>
          <a:prstGeom prst="rect">
            <a:avLst/>
          </a:prstGeom>
          <a:noFill/>
          <a:ln w="9525">
            <a:noFill/>
          </a:ln>
        </p:spPr>
        <p:txBody>
          <a:bodyPr wrap="square">
            <a:spAutoFit/>
          </a:bodyPr>
          <a:lstStyle/>
          <a:p>
            <a:pPr algn="ctr" eaLnBrk="0" hangingPunct="0">
              <a:spcBef>
                <a:spcPct val="50000"/>
              </a:spcBef>
            </a:pPr>
            <a:r>
              <a:rPr lang="vi-VN" sz="4000" b="1" dirty="0" smtClean="0">
                <a:solidFill>
                  <a:srgbClr val="0000FF"/>
                </a:solidFill>
                <a:latin typeface="Arial" panose="020B0604020202020204" pitchFamily="34" charset="0"/>
                <a:cs typeface="Arial" panose="020B0604020202020204" pitchFamily="34" charset="0"/>
              </a:rPr>
              <a:t>XIN CHÂN THÀNH CẢM ƠN</a:t>
            </a:r>
            <a:r>
              <a:rPr lang="en-US" sz="4000" b="1" dirty="0" smtClean="0">
                <a:solidFill>
                  <a:srgbClr val="0000FF"/>
                </a:solidFill>
                <a:latin typeface="Arial" panose="020B0604020202020204" pitchFamily="34" charset="0"/>
                <a:cs typeface="Arial" panose="020B0604020202020204" pitchFamily="34" charset="0"/>
              </a:rPr>
              <a:t> </a:t>
            </a:r>
            <a:r>
              <a:rPr lang="vi-VN" sz="4000" b="1" dirty="0" smtClean="0">
                <a:solidFill>
                  <a:srgbClr val="0000FF"/>
                </a:solidFill>
                <a:latin typeface="Arial" panose="020B0604020202020204" pitchFamily="34" charset="0"/>
                <a:cs typeface="Arial" panose="020B0604020202020204" pitchFamily="34" charset="0"/>
              </a:rPr>
              <a:t>!   </a:t>
            </a:r>
          </a:p>
          <a:p>
            <a:pPr algn="ctr" eaLnBrk="0" hangingPunct="0">
              <a:spcBef>
                <a:spcPct val="50000"/>
              </a:spcBef>
            </a:pPr>
            <a:r>
              <a:rPr lang="en-US" altLang="x-none" sz="4000" b="1" dirty="0" smtClean="0">
                <a:solidFill>
                  <a:srgbClr val="0000FF"/>
                </a:solidFill>
                <a:latin typeface="Arial" panose="020B0604020202020204" pitchFamily="34" charset="0"/>
                <a:cs typeface="Arial" panose="020B0604020202020204" pitchFamily="34" charset="0"/>
              </a:rPr>
              <a:t>CHÚC </a:t>
            </a:r>
            <a:r>
              <a:rPr lang="en-US" altLang="x-none" sz="4000" b="1" dirty="0">
                <a:solidFill>
                  <a:srgbClr val="0000FF"/>
                </a:solidFill>
                <a:latin typeface="Arial" panose="020B0604020202020204" pitchFamily="34" charset="0"/>
                <a:cs typeface="Arial" panose="020B0604020202020204" pitchFamily="34" charset="0"/>
              </a:rPr>
              <a:t>HỘI THI THÀNH CÔNG TỐT ĐẸP !</a:t>
            </a:r>
            <a:endParaRPr lang="en-US" sz="4000" b="1" dirty="0">
              <a:solidFill>
                <a:srgbClr val="0000FF"/>
              </a:solidFill>
              <a:latin typeface="Arial" panose="020B0604020202020204" pitchFamily="34" charset="0"/>
              <a:cs typeface="Arial" panose="020B0604020202020204" pitchFamily="34" charset="0"/>
            </a:endParaRPr>
          </a:p>
          <a:p>
            <a:pPr eaLnBrk="0" hangingPunct="0">
              <a:spcBef>
                <a:spcPct val="50000"/>
              </a:spcBef>
            </a:pPr>
            <a:endParaRPr sz="5400" dirty="0">
              <a:solidFill>
                <a:srgbClr val="990033"/>
              </a:solidFill>
              <a:latin typeface=".VnAristote" pitchFamily="34" charset="0"/>
            </a:endParaRPr>
          </a:p>
          <a:p>
            <a:pPr algn="ctr" eaLnBrk="0" hangingPunct="0">
              <a:spcBef>
                <a:spcPct val="50000"/>
              </a:spcBef>
            </a:pPr>
            <a:r>
              <a:rPr sz="5400" dirty="0">
                <a:solidFill>
                  <a:srgbClr val="990033"/>
                </a:solidFill>
                <a:latin typeface=".VnAristote" pitchFamily="34" charset="0"/>
              </a:rPr>
              <a:t>     </a:t>
            </a:r>
            <a:r>
              <a:rPr sz="4000" b="1" i="1" dirty="0" smtClean="0">
                <a:solidFill>
                  <a:srgbClr val="9900FF"/>
                </a:solidFill>
                <a:latin typeface=".VnArabiaH" panose="020B7200000000000000" pitchFamily="34" charset="0"/>
              </a:rPr>
              <a:t>   </a:t>
            </a:r>
            <a:endParaRPr sz="4000" b="1" i="1" dirty="0">
              <a:solidFill>
                <a:srgbClr val="9900FF"/>
              </a:solidFill>
              <a:latin typeface=".VnArabiaH" panose="020B7200000000000000" pitchFamily="34" charset="0"/>
            </a:endParaRPr>
          </a:p>
        </p:txBody>
      </p:sp>
    </p:spTree>
    <p:extLst>
      <p:ext uri="{BB962C8B-B14F-4D97-AF65-F5344CB8AC3E}">
        <p14:creationId xmlns:p14="http://schemas.microsoft.com/office/powerpoint/2010/main" val="936028130"/>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 </a:t>
            </a:r>
            <a:r>
              <a:rPr lang="en-US" b="1" dirty="0">
                <a:solidFill>
                  <a:srgbClr val="0070C0"/>
                </a:solidFill>
                <a:latin typeface="Arial" panose="020B0604020202020204" pitchFamily="34" charset="0"/>
                <a:cs typeface="Arial" panose="020B0604020202020204" pitchFamily="34" charset="0"/>
              </a:rPr>
              <a:t>Thực trạng </a:t>
            </a:r>
            <a:r>
              <a:rPr lang="en-US" b="1" dirty="0" smtClean="0">
                <a:solidFill>
                  <a:srgbClr val="0070C0"/>
                </a:solidFill>
                <a:latin typeface="Arial" panose="020B0604020202020204" pitchFamily="34" charset="0"/>
                <a:cs typeface="Arial" panose="020B0604020202020204" pitchFamily="34" charset="0"/>
              </a:rPr>
              <a:t>và nguyên nhân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b="1" dirty="0" smtClean="0">
                <a:solidFill>
                  <a:srgbClr val="0070C0"/>
                </a:solidFill>
                <a:latin typeface="Arial" panose="020B0604020202020204" pitchFamily="34" charset="0"/>
                <a:cs typeface="Arial" panose="020B0604020202020204" pitchFamily="34" charset="0"/>
              </a:rPr>
              <a:t>1. </a:t>
            </a:r>
            <a:r>
              <a:rPr lang="en-US" b="1" dirty="0">
                <a:solidFill>
                  <a:srgbClr val="0070C0"/>
                </a:solidFill>
                <a:latin typeface="Arial" panose="020B0604020202020204" pitchFamily="34" charset="0"/>
                <a:cs typeface="Arial" panose="020B0604020202020204" pitchFamily="34" charset="0"/>
              </a:rPr>
              <a:t>Thực </a:t>
            </a:r>
            <a:r>
              <a:rPr lang="en-US" b="1" dirty="0" smtClean="0">
                <a:solidFill>
                  <a:srgbClr val="0070C0"/>
                </a:solidFill>
                <a:latin typeface="Arial" panose="020B0604020202020204" pitchFamily="34" charset="0"/>
                <a:cs typeface="Arial" panose="020B0604020202020204" pitchFamily="34" charset="0"/>
              </a:rPr>
              <a:t>trạng</a:t>
            </a:r>
          </a:p>
          <a:p>
            <a:pPr marL="0" indent="0" algn="just">
              <a:buNone/>
            </a:pPr>
            <a:r>
              <a:rPr lang="en-US" dirty="0" smtClean="0"/>
              <a:t>	</a:t>
            </a:r>
            <a:r>
              <a:rPr lang="en-US" sz="2600" dirty="0" smtClean="0">
                <a:latin typeface="Arial" panose="020B0604020202020204" pitchFamily="34" charset="0"/>
                <a:cs typeface="Arial" panose="020B0604020202020204" pitchFamily="34" charset="0"/>
              </a:rPr>
              <a:t>Mục </a:t>
            </a:r>
            <a:r>
              <a:rPr lang="en-US" sz="2600" dirty="0">
                <a:latin typeface="Arial" panose="020B0604020202020204" pitchFamily="34" charset="0"/>
                <a:cs typeface="Arial" panose="020B0604020202020204" pitchFamily="34" charset="0"/>
              </a:rPr>
              <a:t>tiêu </a:t>
            </a:r>
            <a:r>
              <a:rPr lang="vi-VN" sz="2600" dirty="0">
                <a:latin typeface="Arial" panose="020B0604020202020204" pitchFamily="34" charset="0"/>
                <a:cs typeface="Arial" panose="020B0604020202020204" pitchFamily="34" charset="0"/>
              </a:rPr>
              <a:t>của giáo dục tiểu học</a:t>
            </a:r>
            <a:r>
              <a:rPr lang="en-US" sz="2600" dirty="0">
                <a:latin typeface="Arial" panose="020B0604020202020204" pitchFamily="34" charset="0"/>
                <a:cs typeface="Arial" panose="020B0604020202020204" pitchFamily="34" charset="0"/>
              </a:rPr>
              <a:t> hiện nay</a:t>
            </a:r>
            <a:r>
              <a:rPr lang="vi-VN" sz="2600" dirty="0">
                <a:latin typeface="Arial" panose="020B0604020202020204" pitchFamily="34" charset="0"/>
                <a:cs typeface="Arial" panose="020B0604020202020204" pitchFamily="34" charset="0"/>
              </a:rPr>
              <a:t> là nhằm hình thành những cơ sở ban đầu cho sự phát triển về đạo đức, trí tuệ, thể chất và thẩm mỹ, năng lực của học sinh, chuẩn bị cho học sinh tiếp tục lên trung học cơ sở. Chính vì thế, để đạt được những mục tiêu </a:t>
            </a:r>
            <a:r>
              <a:rPr lang="en-US" sz="2600" dirty="0">
                <a:latin typeface="Arial" panose="020B0604020202020204" pitchFamily="34" charset="0"/>
                <a:cs typeface="Arial" panose="020B0604020202020204" pitchFamily="34" charset="0"/>
              </a:rPr>
              <a:t>như </a:t>
            </a:r>
            <a:r>
              <a:rPr lang="vi-VN" sz="2600" dirty="0">
                <a:latin typeface="Arial" panose="020B0604020202020204" pitchFamily="34" charset="0"/>
                <a:cs typeface="Arial" panose="020B0604020202020204" pitchFamily="34" charset="0"/>
              </a:rPr>
              <a:t>trên đòi hỏi cần có sự phối hợp và liên kết chặt chẽ giữa tất cả các môn học trong chương trình giáo dục tiểu </a:t>
            </a:r>
            <a:r>
              <a:rPr lang="vi-VN" sz="2600" dirty="0" smtClean="0">
                <a:latin typeface="Arial" panose="020B0604020202020204" pitchFamily="34" charset="0"/>
                <a:cs typeface="Arial" panose="020B0604020202020204" pitchFamily="34" charset="0"/>
              </a:rPr>
              <a:t>học, </a:t>
            </a:r>
            <a:r>
              <a:rPr lang="vi-VN" sz="2600" dirty="0">
                <a:latin typeface="Arial" panose="020B0604020202020204" pitchFamily="34" charset="0"/>
                <a:cs typeface="Arial" panose="020B0604020202020204" pitchFamily="34" charset="0"/>
              </a:rPr>
              <a:t>trong đó môn Giáo dục thể chất </a:t>
            </a:r>
            <a:r>
              <a:rPr lang="en-US" sz="2600" dirty="0">
                <a:latin typeface="Arial" panose="020B0604020202020204" pitchFamily="34" charset="0"/>
                <a:cs typeface="Arial" panose="020B0604020202020204" pitchFamily="34" charset="0"/>
              </a:rPr>
              <a:t>là một môn học </a:t>
            </a:r>
            <a:r>
              <a:rPr lang="vi-VN" sz="2600" dirty="0">
                <a:latin typeface="Arial" panose="020B0604020202020204" pitchFamily="34" charset="0"/>
                <a:cs typeface="Arial" panose="020B0604020202020204" pitchFamily="34" charset="0"/>
              </a:rPr>
              <a:t>đóng vai trò hết sức quan trọng </a:t>
            </a:r>
            <a:r>
              <a:rPr lang="en-US" sz="2600" dirty="0">
                <a:latin typeface="Arial" panose="020B0604020202020204" pitchFamily="34" charset="0"/>
                <a:cs typeface="Arial" panose="020B0604020202020204" pitchFamily="34" charset="0"/>
              </a:rPr>
              <a:t>góp phần </a:t>
            </a:r>
            <a:r>
              <a:rPr lang="en-US" sz="2600" dirty="0" smtClean="0">
                <a:latin typeface="Arial" panose="020B0604020202020204" pitchFamily="34" charset="0"/>
                <a:cs typeface="Arial" panose="020B0604020202020204" pitchFamily="34" charset="0"/>
              </a:rPr>
              <a:t>thực thi </a:t>
            </a:r>
            <a:r>
              <a:rPr lang="en-US" sz="2600" dirty="0">
                <a:latin typeface="Arial" panose="020B0604020202020204" pitchFamily="34" charset="0"/>
                <a:cs typeface="Arial" panose="020B0604020202020204" pitchFamily="34" charset="0"/>
              </a:rPr>
              <a:t>những</a:t>
            </a:r>
            <a:r>
              <a:rPr lang="vi-VN" sz="2600" dirty="0">
                <a:latin typeface="Arial" panose="020B0604020202020204" pitchFamily="34" charset="0"/>
                <a:cs typeface="Arial" panose="020B0604020202020204" pitchFamily="34" charset="0"/>
              </a:rPr>
              <a:t> mục tiêu </a:t>
            </a:r>
            <a:r>
              <a:rPr lang="en-US" sz="2600" dirty="0" smtClean="0">
                <a:latin typeface="Arial" panose="020B0604020202020204" pitchFamily="34" charset="0"/>
                <a:cs typeface="Arial" panose="020B0604020202020204" pitchFamily="34" charset="0"/>
              </a:rPr>
              <a:t>mà Bộ </a:t>
            </a:r>
            <a:r>
              <a:rPr lang="vi-VN" sz="2600" dirty="0" smtClean="0">
                <a:latin typeface="Arial" panose="020B0604020202020204" pitchFamily="34" charset="0"/>
                <a:cs typeface="Arial" panose="020B0604020202020204" pitchFamily="34" charset="0"/>
              </a:rPr>
              <a:t>giáo </a:t>
            </a:r>
            <a:r>
              <a:rPr lang="vi-VN" sz="2600" dirty="0">
                <a:latin typeface="Arial" panose="020B0604020202020204" pitchFamily="34" charset="0"/>
                <a:cs typeface="Arial" panose="020B0604020202020204" pitchFamily="34" charset="0"/>
              </a:rPr>
              <a:t>dục đã đề ra và môn giáo dục thể chất ở trường tiểu học Giồng Găng hiện nay vẫn không ngoại lệ.</a:t>
            </a:r>
            <a:endParaRPr lang="en-US" sz="2600"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4289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 </a:t>
            </a:r>
            <a:r>
              <a:rPr lang="en-US" b="1" dirty="0">
                <a:solidFill>
                  <a:srgbClr val="0070C0"/>
                </a:solidFill>
                <a:latin typeface="Arial" panose="020B0604020202020204" pitchFamily="34" charset="0"/>
                <a:cs typeface="Arial" panose="020B0604020202020204" pitchFamily="34" charset="0"/>
              </a:rPr>
              <a:t>Thực trạng </a:t>
            </a:r>
            <a:r>
              <a:rPr lang="en-US" b="1" dirty="0" smtClean="0">
                <a:solidFill>
                  <a:srgbClr val="0070C0"/>
                </a:solidFill>
                <a:latin typeface="Arial" panose="020B0604020202020204" pitchFamily="34" charset="0"/>
                <a:cs typeface="Arial" panose="020B0604020202020204" pitchFamily="34" charset="0"/>
              </a:rPr>
              <a:t>và nguyên nhân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b="1" dirty="0" smtClean="0">
                <a:solidFill>
                  <a:srgbClr val="0070C0"/>
                </a:solidFill>
                <a:latin typeface="Arial" panose="020B0604020202020204" pitchFamily="34" charset="0"/>
                <a:cs typeface="Arial" panose="020B0604020202020204" pitchFamily="34" charset="0"/>
              </a:rPr>
              <a:t>1. </a:t>
            </a:r>
            <a:r>
              <a:rPr lang="en-US" b="1" dirty="0">
                <a:solidFill>
                  <a:srgbClr val="0070C0"/>
                </a:solidFill>
                <a:latin typeface="Arial" panose="020B0604020202020204" pitchFamily="34" charset="0"/>
                <a:cs typeface="Arial" panose="020B0604020202020204" pitchFamily="34" charset="0"/>
              </a:rPr>
              <a:t>Thực </a:t>
            </a:r>
            <a:r>
              <a:rPr lang="en-US" b="1" dirty="0" smtClean="0">
                <a:solidFill>
                  <a:srgbClr val="0070C0"/>
                </a:solidFill>
                <a:latin typeface="Arial" panose="020B0604020202020204" pitchFamily="34" charset="0"/>
                <a:cs typeface="Arial" panose="020B0604020202020204" pitchFamily="34" charset="0"/>
              </a:rPr>
              <a:t>trạng</a:t>
            </a:r>
          </a:p>
          <a:p>
            <a:pPr marL="0" indent="0" algn="just">
              <a:buNone/>
            </a:pPr>
            <a:r>
              <a:rPr lang="en-US" dirty="0" smtClean="0">
                <a:latin typeface="Arial" panose="020B0604020202020204" pitchFamily="34" charset="0"/>
                <a:cs typeface="Arial" panose="020B0604020202020204" pitchFamily="34" charset="0"/>
              </a:rPr>
              <a:t>	Trong chương trình Giáo dục thể chất tiểu học ở khối lớp 4 thì b</a:t>
            </a:r>
            <a:r>
              <a:rPr lang="vi-VN" dirty="0" smtClean="0">
                <a:latin typeface="Arial" panose="020B0604020202020204" pitchFamily="34" charset="0"/>
                <a:cs typeface="Arial" panose="020B0604020202020204" pitchFamily="34" charset="0"/>
              </a:rPr>
              <a:t>ài </a:t>
            </a:r>
            <a:r>
              <a:rPr lang="vi-VN" dirty="0">
                <a:latin typeface="Arial" panose="020B0604020202020204" pitchFamily="34" charset="0"/>
                <a:cs typeface="Arial" panose="020B0604020202020204" pitchFamily="34" charset="0"/>
              </a:rPr>
              <a:t>thể dục phát triển chung</a:t>
            </a:r>
            <a:r>
              <a:rPr lang="en-US" dirty="0">
                <a:latin typeface="Arial" panose="020B0604020202020204" pitchFamily="34" charset="0"/>
                <a:cs typeface="Arial" panose="020B0604020202020204" pitchFamily="34" charset="0"/>
              </a:rPr>
              <a:t> là một trong những chủ đề đóng vai trò hết sức</a:t>
            </a:r>
            <a:r>
              <a:rPr lang="vi-VN"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quan trọng. </a:t>
            </a:r>
            <a:r>
              <a:rPr lang="vi-VN" dirty="0" smtClean="0">
                <a:latin typeface="Arial" panose="020B0604020202020204" pitchFamily="34" charset="0"/>
                <a:cs typeface="Arial" panose="020B0604020202020204" pitchFamily="34" charset="0"/>
              </a:rPr>
              <a:t>Tuy </a:t>
            </a:r>
            <a:r>
              <a:rPr lang="vi-VN" dirty="0">
                <a:latin typeface="Arial" panose="020B0604020202020204" pitchFamily="34" charset="0"/>
                <a:cs typeface="Arial" panose="020B0604020202020204" pitchFamily="34" charset="0"/>
              </a:rPr>
              <a:t>nhiên, </a:t>
            </a:r>
            <a:r>
              <a:rPr lang="en-US" dirty="0" smtClean="0">
                <a:latin typeface="Arial" panose="020B0604020202020204" pitchFamily="34" charset="0"/>
                <a:cs typeface="Arial" panose="020B0604020202020204" pitchFamily="34" charset="0"/>
              </a:rPr>
              <a:t>trong những năm học gần đây qua quá trình giảng dạy của mình, tôi nhận thấy </a:t>
            </a:r>
            <a:r>
              <a:rPr lang="vi-VN" dirty="0" smtClean="0">
                <a:latin typeface="Arial" panose="020B0604020202020204" pitchFamily="34" charset="0"/>
                <a:cs typeface="Arial" panose="020B0604020202020204" pitchFamily="34" charset="0"/>
              </a:rPr>
              <a:t>vẫn </a:t>
            </a:r>
            <a:r>
              <a:rPr lang="vi-VN" dirty="0">
                <a:latin typeface="Arial" panose="020B0604020202020204" pitchFamily="34" charset="0"/>
                <a:cs typeface="Arial" panose="020B0604020202020204" pitchFamily="34" charset="0"/>
              </a:rPr>
              <a:t>còn một số học sinh khối lớp 4 </a:t>
            </a:r>
            <a:r>
              <a:rPr lang="en-US" dirty="0" smtClean="0">
                <a:latin typeface="Arial" panose="020B0604020202020204" pitchFamily="34" charset="0"/>
                <a:cs typeface="Arial" panose="020B0604020202020204" pitchFamily="34" charset="0"/>
              </a:rPr>
              <a:t>Trường Tiểu học Giồng Găng </a:t>
            </a:r>
            <a:r>
              <a:rPr lang="vi-VN" dirty="0" smtClean="0">
                <a:latin typeface="Arial" panose="020B0604020202020204" pitchFamily="34" charset="0"/>
                <a:cs typeface="Arial" panose="020B0604020202020204" pitchFamily="34" charset="0"/>
              </a:rPr>
              <a:t>còn </a:t>
            </a:r>
            <a:r>
              <a:rPr lang="vi-VN" dirty="0">
                <a:latin typeface="Arial" panose="020B0604020202020204" pitchFamily="34" charset="0"/>
                <a:cs typeface="Arial" panose="020B0604020202020204" pitchFamily="34" charset="0"/>
              </a:rPr>
              <a:t>lơ là, </a:t>
            </a:r>
            <a:r>
              <a:rPr lang="en-US" dirty="0">
                <a:latin typeface="Arial" panose="020B0604020202020204" pitchFamily="34" charset="0"/>
                <a:cs typeface="Arial" panose="020B0604020202020204" pitchFamily="34" charset="0"/>
              </a:rPr>
              <a:t>thiếu</a:t>
            </a:r>
            <a:r>
              <a:rPr lang="vi-VN" dirty="0">
                <a:latin typeface="Arial" panose="020B0604020202020204" pitchFamily="34" charset="0"/>
                <a:cs typeface="Arial" panose="020B0604020202020204" pitchFamily="34" charset="0"/>
              </a:rPr>
              <a:t> tích cực </a:t>
            </a:r>
            <a:r>
              <a:rPr lang="en-US" dirty="0">
                <a:latin typeface="Arial" panose="020B0604020202020204" pitchFamily="34" charset="0"/>
                <a:cs typeface="Arial" panose="020B0604020202020204" pitchFamily="34" charset="0"/>
              </a:rPr>
              <a:t>khi tham gia</a:t>
            </a:r>
            <a:r>
              <a:rPr lang="vi-VN" dirty="0">
                <a:latin typeface="Arial" panose="020B0604020202020204" pitchFamily="34" charset="0"/>
                <a:cs typeface="Arial" panose="020B0604020202020204" pitchFamily="34" charset="0"/>
              </a:rPr>
              <a:t> tập luyện bài thể dục phát triển </a:t>
            </a:r>
            <a:r>
              <a:rPr lang="vi-VN" dirty="0" smtClean="0">
                <a:latin typeface="Arial" panose="020B0604020202020204" pitchFamily="34" charset="0"/>
                <a:cs typeface="Arial" panose="020B0604020202020204" pitchFamily="34" charset="0"/>
              </a:rPr>
              <a:t>chung</a:t>
            </a:r>
            <a:r>
              <a:rPr lang="en-US" dirty="0" smtClean="0">
                <a:latin typeface="Arial" panose="020B0604020202020204" pitchFamily="34" charset="0"/>
                <a:cs typeface="Arial" panose="020B0604020202020204" pitchFamily="34" charset="0"/>
              </a:rPr>
              <a:t>. Mặc dù giáo viên cũng đã thường xuyên động viên, nhắc nhở và giúp đỡ các em trong suốt quá trình tập luyện, tuy nhiên nhìn chung vẫn chưa mang lại. Và nếu thực trạng này kéo dài chắc chắn sẽ làm </a:t>
            </a:r>
            <a:r>
              <a:rPr lang="en-US" dirty="0">
                <a:latin typeface="Arial" panose="020B0604020202020204" pitchFamily="34" charset="0"/>
                <a:cs typeface="Arial" panose="020B0604020202020204" pitchFamily="34" charset="0"/>
              </a:rPr>
              <a:t>ảnh hưởng rất lớn đến kết quả học tập của các em học sinh cũng như chất lượng giảng dạy </a:t>
            </a:r>
            <a:r>
              <a:rPr lang="en-US" dirty="0" smtClean="0">
                <a:latin typeface="Arial" panose="020B0604020202020204" pitchFamily="34" charset="0"/>
                <a:cs typeface="Arial" panose="020B0604020202020204" pitchFamily="34" charset="0"/>
              </a:rPr>
              <a:t>của giáo viên và đặc biệt ảnh hưởng đến việc thực hiện các mục </a:t>
            </a:r>
            <a:r>
              <a:rPr lang="en-US" dirty="0">
                <a:latin typeface="Arial" panose="020B0604020202020204" pitchFamily="34" charset="0"/>
                <a:cs typeface="Arial" panose="020B0604020202020204" pitchFamily="34" charset="0"/>
              </a:rPr>
              <a:t>tiêu giáo dục đã đề ra.</a:t>
            </a:r>
          </a:p>
          <a:p>
            <a:pPr marL="0" indent="0" algn="just">
              <a:buNone/>
            </a:pP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355193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 </a:t>
            </a:r>
            <a:r>
              <a:rPr lang="en-US" b="1" dirty="0">
                <a:solidFill>
                  <a:srgbClr val="0070C0"/>
                </a:solidFill>
                <a:latin typeface="Arial" panose="020B0604020202020204" pitchFamily="34" charset="0"/>
                <a:cs typeface="Arial" panose="020B0604020202020204" pitchFamily="34" charset="0"/>
              </a:rPr>
              <a:t>Thực trạng </a:t>
            </a:r>
            <a:r>
              <a:rPr lang="en-US" b="1" dirty="0" smtClean="0">
                <a:solidFill>
                  <a:srgbClr val="0070C0"/>
                </a:solidFill>
                <a:latin typeface="Arial" panose="020B0604020202020204" pitchFamily="34" charset="0"/>
                <a:cs typeface="Arial" panose="020B0604020202020204" pitchFamily="34" charset="0"/>
              </a:rPr>
              <a:t>và nguyên nhân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b="1" dirty="0" smtClean="0">
                <a:solidFill>
                  <a:srgbClr val="0070C0"/>
                </a:solidFill>
                <a:latin typeface="Arial" panose="020B0604020202020204" pitchFamily="34" charset="0"/>
                <a:cs typeface="Arial" panose="020B0604020202020204" pitchFamily="34" charset="0"/>
              </a:rPr>
              <a:t>2. Nguyên nhân</a:t>
            </a:r>
          </a:p>
          <a:p>
            <a:pPr marL="0" indent="0" algn="just">
              <a:buNone/>
            </a:pPr>
            <a:r>
              <a:rPr lang="en-US" dirty="0" smtClean="0">
                <a:latin typeface="Arial" panose="020B0604020202020204" pitchFamily="34" charset="0"/>
                <a:cs typeface="Arial" panose="020B0604020202020204" pitchFamily="34" charset="0"/>
              </a:rPr>
              <a:t>	Các</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em cảm thấy nhàm chán và không hứng thú với những nhịp đếm 1,2,3,4 ...5,6,7,8 vô cùng khô khan, đơn điệu của bài thể dục và điều này cứ lặp đi lặp lại thường xuyên như vậy nên chúng em không hứng thú tập luyện”. </a:t>
            </a:r>
            <a:endParaRPr lang="en-US" dirty="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C</a:t>
            </a:r>
            <a:r>
              <a:rPr lang="vi-VN" dirty="0" smtClean="0">
                <a:latin typeface="Arial" panose="020B0604020202020204" pitchFamily="34" charset="0"/>
                <a:cs typeface="Arial" panose="020B0604020202020204" pitchFamily="34" charset="0"/>
              </a:rPr>
              <a:t>ác </a:t>
            </a:r>
            <a:r>
              <a:rPr lang="vi-VN" dirty="0">
                <a:latin typeface="Arial" panose="020B0604020202020204" pitchFamily="34" charset="0"/>
                <a:cs typeface="Arial" panose="020B0604020202020204" pitchFamily="34" charset="0"/>
              </a:rPr>
              <a:t>em chưa hiểu được tầm quan trọng của bài thể dục phát triển chung trong việc hình thành những kỹ năng vận động cơ bản và rèn luyện sức khỏe bản thân. </a:t>
            </a: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21933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680230"/>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 </a:t>
            </a:r>
            <a:r>
              <a:rPr lang="en-US" b="1" dirty="0">
                <a:solidFill>
                  <a:srgbClr val="0070C0"/>
                </a:solidFill>
                <a:latin typeface="Arial" panose="020B0604020202020204" pitchFamily="34" charset="0"/>
                <a:cs typeface="Arial" panose="020B0604020202020204" pitchFamily="34" charset="0"/>
              </a:rPr>
              <a:t>Thực trạng </a:t>
            </a:r>
            <a:r>
              <a:rPr lang="en-US" b="1" dirty="0" smtClean="0">
                <a:solidFill>
                  <a:srgbClr val="0070C0"/>
                </a:solidFill>
                <a:latin typeface="Arial" panose="020B0604020202020204" pitchFamily="34" charset="0"/>
                <a:cs typeface="Arial" panose="020B0604020202020204" pitchFamily="34" charset="0"/>
              </a:rPr>
              <a:t>và nguyên nhân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b="1" dirty="0" smtClean="0">
                <a:solidFill>
                  <a:srgbClr val="0070C0"/>
                </a:solidFill>
                <a:latin typeface="Arial" panose="020B0604020202020204" pitchFamily="34" charset="0"/>
                <a:cs typeface="Arial" panose="020B0604020202020204" pitchFamily="34" charset="0"/>
              </a:rPr>
              <a:t>2. Nguyên nhân</a:t>
            </a:r>
          </a:p>
          <a:p>
            <a:pPr marL="0" indent="0" algn="just">
              <a:buNone/>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Đ</a:t>
            </a:r>
            <a:r>
              <a:rPr lang="vi-VN" dirty="0">
                <a:latin typeface="Arial" panose="020B0604020202020204" pitchFamily="34" charset="0"/>
                <a:cs typeface="Arial" panose="020B0604020202020204" pitchFamily="34" charset="0"/>
              </a:rPr>
              <a:t>iều này thể hiện rõ qua bảng khảo sát dưới đây</a:t>
            </a:r>
            <a:r>
              <a:rPr lang="en-US" dirty="0">
                <a:latin typeface="Arial" panose="020B0604020202020204" pitchFamily="34" charset="0"/>
                <a:cs typeface="Arial" panose="020B0604020202020204" pitchFamily="34" charset="0"/>
              </a:rPr>
              <a:t> trong</a:t>
            </a:r>
            <a:r>
              <a:rPr lang="vi-V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pic>
        <p:nvPicPr>
          <p:cNvPr id="6" name="Picture 5"/>
          <p:cNvPicPr>
            <a:picLocks noChangeAspect="1"/>
          </p:cNvPicPr>
          <p:nvPr/>
        </p:nvPicPr>
        <p:blipFill>
          <a:blip r:embed="rId2"/>
          <a:stretch>
            <a:fillRect/>
          </a:stretch>
        </p:blipFill>
        <p:spPr>
          <a:xfrm>
            <a:off x="175967" y="3361791"/>
            <a:ext cx="11593246" cy="2610691"/>
          </a:xfrm>
          <a:prstGeom prst="rect">
            <a:avLst/>
          </a:prstGeom>
        </p:spPr>
      </p:pic>
    </p:spTree>
    <p:extLst>
      <p:ext uri="{BB962C8B-B14F-4D97-AF65-F5344CB8AC3E}">
        <p14:creationId xmlns:p14="http://schemas.microsoft.com/office/powerpoint/2010/main" val="154298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 </a:t>
            </a:r>
            <a:r>
              <a:rPr lang="en-US" b="1" dirty="0">
                <a:solidFill>
                  <a:srgbClr val="0070C0"/>
                </a:solidFill>
                <a:latin typeface="Arial" panose="020B0604020202020204" pitchFamily="34" charset="0"/>
                <a:cs typeface="Arial" panose="020B0604020202020204" pitchFamily="34" charset="0"/>
              </a:rPr>
              <a:t>Thực trạng </a:t>
            </a:r>
            <a:r>
              <a:rPr lang="en-US" b="1" dirty="0" smtClean="0">
                <a:solidFill>
                  <a:srgbClr val="0070C0"/>
                </a:solidFill>
                <a:latin typeface="Arial" panose="020B0604020202020204" pitchFamily="34" charset="0"/>
                <a:cs typeface="Arial" panose="020B0604020202020204" pitchFamily="34" charset="0"/>
              </a:rPr>
              <a:t>và nguyên nhân</a:t>
            </a: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b="1" dirty="0" smtClean="0">
                <a:solidFill>
                  <a:srgbClr val="0070C0"/>
                </a:solidFill>
                <a:latin typeface="Arial" panose="020B0604020202020204" pitchFamily="34" charset="0"/>
                <a:cs typeface="Arial" panose="020B0604020202020204" pitchFamily="34" charset="0"/>
              </a:rPr>
              <a:t>2. Nguyên nhân</a:t>
            </a:r>
          </a:p>
          <a:p>
            <a:pPr marL="0" indent="0" algn="just">
              <a:buNone/>
            </a:pPr>
            <a:r>
              <a:rPr lang="en-US" dirty="0">
                <a:latin typeface="Arial" panose="020B0604020202020204" pitchFamily="34" charset="0"/>
                <a:cs typeface="Arial" panose="020B0604020202020204" pitchFamily="34" charset="0"/>
              </a:rPr>
              <a:t>	</a:t>
            </a:r>
            <a:r>
              <a:rPr lang="vi-VN" sz="2700" dirty="0" smtClean="0">
                <a:latin typeface="Arial" panose="020B0604020202020204" pitchFamily="34" charset="0"/>
                <a:cs typeface="Arial" panose="020B0604020202020204" pitchFamily="34" charset="0"/>
              </a:rPr>
              <a:t>Hiểu </a:t>
            </a:r>
            <a:r>
              <a:rPr lang="vi-VN" sz="2700" dirty="0">
                <a:latin typeface="Arial" panose="020B0604020202020204" pitchFamily="34" charset="0"/>
                <a:cs typeface="Arial" panose="020B0604020202020204" pitchFamily="34" charset="0"/>
              </a:rPr>
              <a:t>rõ tầm quan trọng của môn học giáo dục thể chất đối với việc rèn luyện sức khỏe cũng như hình thành những kỹ năng vận động cơ bản cho các em học sinh khối lớp 4 và đặc biệt là chủ đề bài thể dục phát triển chung. Với những thực trạng nêu trên bản thân nhận định điều quan trọng và cấp bách lúc bấy giờ là phải tìm ra được một giải pháp nhằm kích thích sự hứng thú và nâng cao tinh thần tập luyện tích cực của các em học sinh trong quá trình tham gia thực hiện bài thể dục phát triển chung. Và với kinh nghiệm nhiều năm giảng dạy cùng với sự tích cực học hỏi từ </a:t>
            </a:r>
            <a:r>
              <a:rPr lang="vi-VN" sz="2700" dirty="0" smtClean="0">
                <a:latin typeface="Arial" panose="020B0604020202020204" pitchFamily="34" charset="0"/>
                <a:cs typeface="Arial" panose="020B0604020202020204" pitchFamily="34" charset="0"/>
              </a:rPr>
              <a:t>đ</a:t>
            </a:r>
            <a:r>
              <a:rPr lang="en-US" sz="2700" dirty="0" smtClean="0">
                <a:latin typeface="Arial" panose="020B0604020202020204" pitchFamily="34" charset="0"/>
                <a:cs typeface="Arial" panose="020B0604020202020204" pitchFamily="34" charset="0"/>
              </a:rPr>
              <a:t>ồ</a:t>
            </a:r>
            <a:r>
              <a:rPr lang="vi-VN" sz="2700" dirty="0" smtClean="0">
                <a:latin typeface="Arial" panose="020B0604020202020204" pitchFamily="34" charset="0"/>
                <a:cs typeface="Arial" panose="020B0604020202020204" pitchFamily="34" charset="0"/>
              </a:rPr>
              <a:t>ng </a:t>
            </a:r>
            <a:r>
              <a:rPr lang="vi-VN" sz="2700" dirty="0">
                <a:latin typeface="Arial" panose="020B0604020202020204" pitchFamily="34" charset="0"/>
                <a:cs typeface="Arial" panose="020B0604020202020204" pitchFamily="34" charset="0"/>
              </a:rPr>
              <a:t>nghiệp và nghiên cứu từ nhiều nguồn học liệu cuối cùng bản thân đã tìm ra một giải pháp: </a:t>
            </a:r>
            <a:r>
              <a:rPr lang="en-US" sz="2700" i="1" dirty="0">
                <a:latin typeface="Arial" panose="020B0604020202020204" pitchFamily="34" charset="0"/>
                <a:cs typeface="Arial" panose="020B0604020202020204" pitchFamily="34" charset="0"/>
              </a:rPr>
              <a:t>Giúp học sinh lớp 4 trường Tiểu học Giồng Găng hứng thú tập luyện Bài thể dục phát triển chung bằng hình thức tạo nhịp bằng âm nhạc</a:t>
            </a:r>
            <a:r>
              <a:rPr lang="en-US" sz="2700" b="1" i="1" dirty="0">
                <a:latin typeface="Arial" panose="020B0604020202020204" pitchFamily="34" charset="0"/>
                <a:cs typeface="Arial" panose="020B0604020202020204" pitchFamily="34" charset="0"/>
              </a:rPr>
              <a:t>.</a:t>
            </a:r>
            <a:endParaRPr lang="en-US" sz="2700" dirty="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20378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18" y="1102243"/>
            <a:ext cx="11962615"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II. </a:t>
            </a:r>
            <a:r>
              <a:rPr lang="en-GB" b="1" dirty="0" smtClean="0">
                <a:solidFill>
                  <a:srgbClr val="0070C0"/>
                </a:solidFill>
                <a:latin typeface="Arial" panose="020B0604020202020204" pitchFamily="34" charset="0"/>
                <a:cs typeface="Arial" panose="020B0604020202020204" pitchFamily="34" charset="0"/>
              </a:rPr>
              <a:t>Biện </a:t>
            </a:r>
            <a:r>
              <a:rPr lang="en-GB" b="1" dirty="0">
                <a:solidFill>
                  <a:srgbClr val="0070C0"/>
                </a:solidFill>
                <a:latin typeface="Arial" panose="020B0604020202020204" pitchFamily="34" charset="0"/>
                <a:cs typeface="Arial" panose="020B0604020202020204" pitchFamily="34" charset="0"/>
              </a:rPr>
              <a:t>pháp đã thực hiện </a:t>
            </a:r>
            <a:endParaRPr lang="en-US" dirty="0" smtClean="0">
              <a:solidFill>
                <a:srgbClr val="0070C0"/>
              </a:solidFill>
              <a:latin typeface="Arial" panose="020B0604020202020204" pitchFamily="34" charset="0"/>
              <a:cs typeface="Arial" panose="020B0604020202020204" pitchFamily="34" charset="0"/>
            </a:endParaRPr>
          </a:p>
          <a:p>
            <a:pPr marL="0" lvl="0" indent="0" algn="just">
              <a:buNone/>
            </a:pPr>
            <a:r>
              <a:rPr lang="en-US" b="1" dirty="0" smtClean="0">
                <a:solidFill>
                  <a:srgbClr val="0070C0"/>
                </a:solidFill>
                <a:latin typeface="Arial" panose="020B0604020202020204" pitchFamily="34" charset="0"/>
                <a:cs typeface="Arial" panose="020B0604020202020204" pitchFamily="34" charset="0"/>
              </a:rPr>
              <a:t>1. </a:t>
            </a:r>
            <a:r>
              <a:rPr lang="vi-VN" b="1" dirty="0" smtClean="0">
                <a:solidFill>
                  <a:srgbClr val="0070C0"/>
                </a:solidFill>
                <a:latin typeface="Arial" panose="020B0604020202020204" pitchFamily="34" charset="0"/>
                <a:cs typeface="Arial" panose="020B0604020202020204" pitchFamily="34" charset="0"/>
              </a:rPr>
              <a:t>Chọn </a:t>
            </a:r>
            <a:r>
              <a:rPr lang="vi-VN" b="1" dirty="0">
                <a:solidFill>
                  <a:srgbClr val="0070C0"/>
                </a:solidFill>
                <a:latin typeface="Arial" panose="020B0604020202020204" pitchFamily="34" charset="0"/>
                <a:cs typeface="Arial" panose="020B0604020202020204" pitchFamily="34" charset="0"/>
              </a:rPr>
              <a:t>bài nhạc phù </a:t>
            </a:r>
            <a:r>
              <a:rPr lang="vi-VN" b="1" dirty="0" smtClean="0">
                <a:solidFill>
                  <a:srgbClr val="0070C0"/>
                </a:solidFill>
                <a:latin typeface="Arial" panose="020B0604020202020204" pitchFamily="34" charset="0"/>
                <a:cs typeface="Arial" panose="020B0604020202020204" pitchFamily="34" charset="0"/>
              </a:rPr>
              <a:t>hợp</a:t>
            </a:r>
            <a:endParaRPr lang="en-US" dirty="0" smtClean="0">
              <a:solidFill>
                <a:srgbClr val="0070C0"/>
              </a:solidFill>
              <a:latin typeface="Arial" panose="020B0604020202020204" pitchFamily="34" charset="0"/>
              <a:cs typeface="Arial" panose="020B0604020202020204" pitchFamily="34" charset="0"/>
            </a:endParaRPr>
          </a:p>
          <a:p>
            <a:pPr marL="0" indent="0" algn="just">
              <a:buNone/>
            </a:pP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Khi chọn bài nhạc phải có nội dung phù hợp với đặc điểm tâm sinh lý của các em học sinh tiểu học.</a:t>
            </a:r>
            <a:endParaRPr lang="en-US" dirty="0">
              <a:latin typeface="Arial" panose="020B0604020202020204" pitchFamily="34" charset="0"/>
              <a:cs typeface="Arial" panose="020B0604020202020204" pitchFamily="34" charset="0"/>
            </a:endParaRPr>
          </a:p>
          <a:p>
            <a:pPr marL="0" indent="0" algn="just">
              <a:buNone/>
            </a:pPr>
            <a:r>
              <a:rPr lang="vi-VN" dirty="0" smtClean="0">
                <a:latin typeface="Arial" panose="020B0604020202020204" pitchFamily="34" charset="0"/>
                <a:cs typeface="Arial" panose="020B0604020202020204" pitchFamily="34" charset="0"/>
              </a:rPr>
              <a:t>- Bài </a:t>
            </a:r>
            <a:r>
              <a:rPr lang="vi-VN" dirty="0">
                <a:latin typeface="Arial" panose="020B0604020202020204" pitchFamily="34" charset="0"/>
                <a:cs typeface="Arial" panose="020B0604020202020204" pitchFamily="34" charset="0"/>
              </a:rPr>
              <a:t>nhạc phải </a:t>
            </a:r>
            <a:r>
              <a:rPr lang="en-US" dirty="0">
                <a:latin typeface="Arial" panose="020B0604020202020204" pitchFamily="34" charset="0"/>
                <a:cs typeface="Arial" panose="020B0604020202020204" pitchFamily="34" charset="0"/>
              </a:rPr>
              <a:t>thể hiện được tính</a:t>
            </a:r>
            <a:r>
              <a:rPr lang="vi-VN" dirty="0">
                <a:latin typeface="Arial" panose="020B0604020202020204" pitchFamily="34" charset="0"/>
                <a:cs typeface="Arial" panose="020B0604020202020204" pitchFamily="34" charset="0"/>
              </a:rPr>
              <a:t> vui </a:t>
            </a:r>
            <a:r>
              <a:rPr lang="vi-VN" dirty="0" smtClean="0">
                <a:latin typeface="Arial" panose="020B0604020202020204" pitchFamily="34" charset="0"/>
                <a:cs typeface="Arial" panose="020B0604020202020204" pitchFamily="34" charset="0"/>
              </a:rPr>
              <a:t>nhộn</a:t>
            </a:r>
            <a:r>
              <a:rPr lang="en-US" dirty="0" smtClean="0">
                <a:latin typeface="Arial" panose="020B0604020202020204" pitchFamily="34" charset="0"/>
                <a:cs typeface="Arial" panose="020B0604020202020204" pitchFamily="34" charset="0"/>
              </a:rPr>
              <a:t>, năng động</a:t>
            </a:r>
            <a:r>
              <a:rPr lang="vi-VN"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nhằm</a:t>
            </a:r>
            <a:r>
              <a:rPr lang="vi-VN" dirty="0">
                <a:latin typeface="Arial" panose="020B0604020202020204" pitchFamily="34" charset="0"/>
                <a:cs typeface="Arial" panose="020B0604020202020204" pitchFamily="34" charset="0"/>
              </a:rPr>
              <a:t> kích thích sự </a:t>
            </a:r>
            <a:r>
              <a:rPr lang="en-US" dirty="0">
                <a:latin typeface="Arial" panose="020B0604020202020204" pitchFamily="34" charset="0"/>
                <a:cs typeface="Arial" panose="020B0604020202020204" pitchFamily="34" charset="0"/>
              </a:rPr>
              <a:t>hứng thú cho </a:t>
            </a:r>
            <a:r>
              <a:rPr lang="vi-VN" dirty="0">
                <a:latin typeface="Arial" panose="020B0604020202020204" pitchFamily="34" charset="0"/>
                <a:cs typeface="Arial" panose="020B0604020202020204" pitchFamily="34" charset="0"/>
              </a:rPr>
              <a:t>các em khi tham gia tập </a:t>
            </a:r>
            <a:r>
              <a:rPr lang="vi-VN" dirty="0" smtClean="0">
                <a:latin typeface="Arial" panose="020B0604020202020204" pitchFamily="34" charset="0"/>
                <a:cs typeface="Arial" panose="020B0604020202020204" pitchFamily="34" charset="0"/>
              </a:rPr>
              <a:t>luyện.</a:t>
            </a:r>
            <a:endParaRPr lang="en-US" dirty="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Nhịp </a:t>
            </a:r>
            <a:r>
              <a:rPr lang="vi-VN" dirty="0">
                <a:latin typeface="Arial" panose="020B0604020202020204" pitchFamily="34" charset="0"/>
                <a:cs typeface="Arial" panose="020B0604020202020204" pitchFamily="34" charset="0"/>
              </a:rPr>
              <a:t>điệu bài </a:t>
            </a:r>
            <a:r>
              <a:rPr lang="en-US" dirty="0">
                <a:latin typeface="Arial" panose="020B0604020202020204" pitchFamily="34" charset="0"/>
                <a:cs typeface="Arial" panose="020B0604020202020204" pitchFamily="34" charset="0"/>
              </a:rPr>
              <a:t>hát</a:t>
            </a:r>
            <a:r>
              <a:rPr lang="vi-VN" dirty="0">
                <a:latin typeface="Arial" panose="020B0604020202020204" pitchFamily="34" charset="0"/>
                <a:cs typeface="Arial" panose="020B0604020202020204" pitchFamily="34" charset="0"/>
              </a:rPr>
              <a:t> phải nhẹ nhàng và tương ứng với từng nhịp đếm của từng động tác cũng như số lượng động tác của bài thể </a:t>
            </a:r>
            <a:r>
              <a:rPr lang="vi-VN" dirty="0" smtClean="0">
                <a:latin typeface="Arial" panose="020B0604020202020204" pitchFamily="34" charset="0"/>
                <a:cs typeface="Arial" panose="020B0604020202020204" pitchFamily="34" charset="0"/>
              </a:rPr>
              <a:t>dục</a:t>
            </a:r>
            <a:endParaRPr lang="en-US" dirty="0" smtClean="0">
              <a:latin typeface="Arial" panose="020B0604020202020204" pitchFamily="34" charset="0"/>
              <a:cs typeface="Arial" panose="020B0604020202020204" pitchFamily="34" charset="0"/>
            </a:endParaRPr>
          </a:p>
          <a:p>
            <a:pPr marL="0" indent="0" algn="just">
              <a:buNone/>
            </a:pPr>
            <a:r>
              <a:rPr lang="vi-VN"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Lời</a:t>
            </a:r>
            <a:r>
              <a:rPr lang="vi-VN" dirty="0" smtClean="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bài nhạc phải có tính động viên, khuyến khích tập luyện thể dục thể thao </a:t>
            </a:r>
            <a:r>
              <a:rPr lang="en-US" dirty="0">
                <a:latin typeface="Arial" panose="020B0604020202020204" pitchFamily="34" charset="0"/>
                <a:cs typeface="Arial" panose="020B0604020202020204" pitchFamily="34" charset="0"/>
              </a:rPr>
              <a:t>nhằm</a:t>
            </a:r>
            <a:r>
              <a:rPr lang="vi-VN" dirty="0">
                <a:latin typeface="Arial" panose="020B0604020202020204" pitchFamily="34" charset="0"/>
                <a:cs typeface="Arial" panose="020B0604020202020204" pitchFamily="34" charset="0"/>
              </a:rPr>
              <a:t> nâng cao sức khỏe</a:t>
            </a:r>
            <a:r>
              <a:rPr lang="vi-VN"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lgn="just">
              <a:buNone/>
            </a:pPr>
            <a:r>
              <a:rPr lang="vi-VN" dirty="0">
                <a:latin typeface="Arial" panose="020B0604020202020204" pitchFamily="34" charset="0"/>
                <a:cs typeface="Arial" panose="020B0604020202020204" pitchFamily="34" charset="0"/>
              </a:rPr>
              <a:t>* Một số bài nhạc đã áp dụng: Vươn cao Phù Đổng, Bài ca đi học, Con cào cào.</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112363"/>
          </a:xfrm>
        </p:spPr>
        <p:txBody>
          <a:bodyPr>
            <a:noAutofit/>
          </a:bodyPr>
          <a:lstStyle/>
          <a:p>
            <a:pPr algn="ctr"/>
            <a:r>
              <a:rPr lang="en-US" sz="24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400" b="1" dirty="0" smtClean="0">
                <a:solidFill>
                  <a:srgbClr val="FF0000"/>
                </a:solidFill>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400" b="1" dirty="0" smtClean="0">
                <a:solidFill>
                  <a:srgbClr val="FF0000"/>
                </a:solidFill>
                <a:latin typeface="Arial" panose="020B0604020202020204" pitchFamily="34" charset="0"/>
                <a:cs typeface="Arial" panose="020B0604020202020204" pitchFamily="34" charset="0"/>
              </a:rPr>
            </a:br>
            <a:r>
              <a:rPr lang="en-US" sz="24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400" dirty="0">
              <a:solidFill>
                <a:srgbClr val="FF0000"/>
              </a:solidFill>
            </a:endParaRPr>
          </a:p>
        </p:txBody>
      </p:sp>
    </p:spTree>
    <p:extLst>
      <p:ext uri="{BB962C8B-B14F-4D97-AF65-F5344CB8AC3E}">
        <p14:creationId xmlns:p14="http://schemas.microsoft.com/office/powerpoint/2010/main" val="118263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67" y="1461155"/>
            <a:ext cx="11840066" cy="5326144"/>
          </a:xfrm>
        </p:spPr>
        <p:txBody>
          <a:bodyPr>
            <a:noAutofit/>
          </a:bodyPr>
          <a:lstStyle/>
          <a:p>
            <a:pPr marL="0" indent="0" algn="just">
              <a:buNone/>
            </a:pPr>
            <a:r>
              <a:rPr lang="en-US" b="1" dirty="0" smtClean="0">
                <a:solidFill>
                  <a:srgbClr val="0070C0"/>
                </a:solidFill>
                <a:latin typeface="Arial" panose="020B0604020202020204" pitchFamily="34" charset="0"/>
                <a:cs typeface="Arial" panose="020B0604020202020204" pitchFamily="34" charset="0"/>
              </a:rPr>
              <a:t>II. </a:t>
            </a:r>
            <a:r>
              <a:rPr lang="en-GB" b="1" dirty="0" smtClean="0">
                <a:solidFill>
                  <a:srgbClr val="0070C0"/>
                </a:solidFill>
                <a:latin typeface="Arial" panose="020B0604020202020204" pitchFamily="34" charset="0"/>
                <a:cs typeface="Arial" panose="020B0604020202020204" pitchFamily="34" charset="0"/>
              </a:rPr>
              <a:t>Biện </a:t>
            </a:r>
            <a:r>
              <a:rPr lang="en-GB" b="1" dirty="0">
                <a:solidFill>
                  <a:srgbClr val="0070C0"/>
                </a:solidFill>
                <a:latin typeface="Arial" panose="020B0604020202020204" pitchFamily="34" charset="0"/>
                <a:cs typeface="Arial" panose="020B0604020202020204" pitchFamily="34" charset="0"/>
              </a:rPr>
              <a:t>pháp đã thực hiện </a:t>
            </a:r>
            <a:endParaRPr lang="en-US" dirty="0" smtClean="0">
              <a:solidFill>
                <a:srgbClr val="0070C0"/>
              </a:solidFill>
              <a:latin typeface="Arial" panose="020B0604020202020204" pitchFamily="34" charset="0"/>
              <a:cs typeface="Arial" panose="020B0604020202020204" pitchFamily="34" charset="0"/>
            </a:endParaRPr>
          </a:p>
          <a:p>
            <a:pPr marL="0" indent="0" algn="just">
              <a:buNone/>
            </a:pPr>
            <a:r>
              <a:rPr lang="en-US" dirty="0" smtClean="0">
                <a:solidFill>
                  <a:srgbClr val="0070C0"/>
                </a:solidFill>
                <a:latin typeface="Arial" panose="020B0604020202020204" pitchFamily="34" charset="0"/>
                <a:cs typeface="Arial" panose="020B0604020202020204" pitchFamily="34" charset="0"/>
              </a:rPr>
              <a:t>2. </a:t>
            </a:r>
            <a:r>
              <a:rPr lang="vi-VN" b="1" dirty="0" smtClean="0">
                <a:solidFill>
                  <a:srgbClr val="0070C0"/>
                </a:solidFill>
                <a:latin typeface="Arial" panose="020B0604020202020204" pitchFamily="34" charset="0"/>
                <a:cs typeface="Arial" panose="020B0604020202020204" pitchFamily="34" charset="0"/>
              </a:rPr>
              <a:t>Học </a:t>
            </a:r>
            <a:r>
              <a:rPr lang="vi-VN" b="1" dirty="0">
                <a:solidFill>
                  <a:srgbClr val="0070C0"/>
                </a:solidFill>
                <a:latin typeface="Arial" panose="020B0604020202020204" pitchFamily="34" charset="0"/>
                <a:cs typeface="Arial" panose="020B0604020202020204" pitchFamily="34" charset="0"/>
              </a:rPr>
              <a:t>thuộc bài </a:t>
            </a:r>
            <a:r>
              <a:rPr lang="vi-VN" b="1" dirty="0" smtClean="0">
                <a:solidFill>
                  <a:srgbClr val="0070C0"/>
                </a:solidFill>
                <a:latin typeface="Arial" panose="020B0604020202020204" pitchFamily="34" charset="0"/>
                <a:cs typeface="Arial" panose="020B0604020202020204" pitchFamily="34" charset="0"/>
              </a:rPr>
              <a:t>hát</a:t>
            </a:r>
            <a:endParaRPr lang="en-US" b="1"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r>
              <a:rPr lang="vi-VN" dirty="0" smtClean="0">
                <a:latin typeface="Arial" panose="020B0604020202020204" pitchFamily="34" charset="0"/>
                <a:cs typeface="Arial" panose="020B0604020202020204" pitchFamily="34" charset="0"/>
              </a:rPr>
              <a:t>Phối </a:t>
            </a:r>
            <a:r>
              <a:rPr lang="vi-VN" dirty="0">
                <a:latin typeface="Arial" panose="020B0604020202020204" pitchFamily="34" charset="0"/>
                <a:cs typeface="Arial" panose="020B0604020202020204" pitchFamily="34" charset="0"/>
              </a:rPr>
              <a:t>hợp với giáo viên dạy âm nhạc hỗ trợ, giúp đỡ các em học sinh học thuộc bài hát và nắm được những nhịp điệu của bài hát, nhịp điệu của từng câu hát </a:t>
            </a:r>
            <a:r>
              <a:rPr lang="en-US" dirty="0" smtClean="0">
                <a:latin typeface="Arial" panose="020B0604020202020204" pitchFamily="34" charset="0"/>
                <a:cs typeface="Arial" panose="020B0604020202020204" pitchFamily="34" charset="0"/>
              </a:rPr>
              <a:t>trong bài hát, </a:t>
            </a:r>
            <a:r>
              <a:rPr lang="vi-VN" dirty="0" smtClean="0">
                <a:latin typeface="Arial" panose="020B0604020202020204" pitchFamily="34" charset="0"/>
                <a:cs typeface="Arial" panose="020B0604020202020204" pitchFamily="34" charset="0"/>
              </a:rPr>
              <a:t>điều </a:t>
            </a:r>
            <a:r>
              <a:rPr lang="vi-VN" dirty="0">
                <a:latin typeface="Arial" panose="020B0604020202020204" pitchFamily="34" charset="0"/>
                <a:cs typeface="Arial" panose="020B0604020202020204" pitchFamily="34" charset="0"/>
              </a:rPr>
              <a:t>này sẽ giúp cho giáo viên cũng như học sinh dễ dàng hơn trong việc thực hiện ghép nhạc thay vào những nhịp đếm của bài thể dục</a:t>
            </a:r>
            <a:r>
              <a:rPr lang="vi-VN"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Ngoài ra, giáo viên cũng có thể phối hợp với giáo viên Tổng phụ trách Đội thường xuyên mở những bài hát này cho các em nghe trong những giờ ra chơi nhằm giúp các em thuộc nhanh bài hát và cảm nhận được vần điệu của bài hát.</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solidFill>
                <a:srgbClr val="0070C0"/>
              </a:solidFill>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	</a:t>
            </a:r>
            <a:endParaRPr lang="en-US" dirty="0">
              <a:solidFill>
                <a:srgbClr val="0070C0"/>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263951" y="65988"/>
            <a:ext cx="11752082" cy="1470581"/>
          </a:xfrm>
        </p:spPr>
        <p:txBody>
          <a:bodyPr>
            <a:noAutofit/>
          </a:bodyPr>
          <a:lstStyle/>
          <a:p>
            <a:pPr algn="ctr"/>
            <a:r>
              <a:rPr lang="en-US" sz="2800" b="1" dirty="0" smtClean="0">
                <a:solidFill>
                  <a:srgbClr val="FF0000"/>
                </a:solidFill>
                <a:latin typeface="Arial" panose="020B0604020202020204" pitchFamily="34" charset="0"/>
                <a:cs typeface="Arial" panose="020B0604020202020204" pitchFamily="34" charset="0"/>
              </a:rPr>
              <a:t>GIÚP HỌC SINH LỚP 4 TRƯỜNG TIỂU HỌC GIỒNG GĂNG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HỨNG THÚ TẬP LUYỆN BÀI THỂ DỤC PHÁT TRIỂN CHUNG </a:t>
            </a:r>
            <a:br>
              <a:rPr lang="en-US" sz="2800" b="1" dirty="0" smtClean="0">
                <a:solidFill>
                  <a:srgbClr val="FF0000"/>
                </a:solidFill>
                <a:latin typeface="Arial" panose="020B0604020202020204" pitchFamily="34" charset="0"/>
                <a:cs typeface="Arial" panose="020B0604020202020204" pitchFamily="34" charset="0"/>
              </a:rPr>
            </a:br>
            <a:r>
              <a:rPr lang="en-US" sz="2800" b="1" dirty="0" smtClean="0">
                <a:solidFill>
                  <a:srgbClr val="FF0000"/>
                </a:solidFill>
                <a:latin typeface="Arial" panose="020B0604020202020204" pitchFamily="34" charset="0"/>
                <a:cs typeface="Arial" panose="020B0604020202020204" pitchFamily="34" charset="0"/>
              </a:rPr>
              <a:t>BẰNG HÌNH THỨC THAY NHỊP ĐẾM BẰNG ÂM NHẠC</a:t>
            </a:r>
            <a:endParaRPr lang="en-US" sz="2800" dirty="0">
              <a:solidFill>
                <a:srgbClr val="FF0000"/>
              </a:solidFill>
            </a:endParaRPr>
          </a:p>
        </p:txBody>
      </p:sp>
    </p:spTree>
    <p:extLst>
      <p:ext uri="{BB962C8B-B14F-4D97-AF65-F5344CB8AC3E}">
        <p14:creationId xmlns:p14="http://schemas.microsoft.com/office/powerpoint/2010/main" val="194832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1117</Words>
  <Application>Microsoft Office PowerPoint</Application>
  <PresentationFormat>Custom</PresentationFormat>
  <Paragraphs>153</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PowerPoint Presentation</vt:lpstr>
      <vt:lpstr>PowerPoint Presentation</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GIÚP HỌC SINH LỚP 4 TRƯỜNG TIỂU HỌC GIỒNG GĂNG  HỨNG THÚ TẬP LUYỆN BÀI THỂ DỤC PHÁT TRIỂN CHUNG  BẰNG HÌNH THỨC THAY NHỊP ĐẾM BẰNG ÂM NHẠC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Ngoc Vi</dc:creator>
  <cp:lastModifiedBy>DELL</cp:lastModifiedBy>
  <cp:revision>318</cp:revision>
  <dcterms:created xsi:type="dcterms:W3CDTF">2022-05-25T08:53:59Z</dcterms:created>
  <dcterms:modified xsi:type="dcterms:W3CDTF">2023-01-04T07:26:23Z</dcterms:modified>
</cp:coreProperties>
</file>